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11" r:id="rId2"/>
    <p:sldId id="256" r:id="rId3"/>
    <p:sldId id="310" r:id="rId4"/>
    <p:sldId id="323" r:id="rId5"/>
    <p:sldId id="257" r:id="rId6"/>
    <p:sldId id="258" r:id="rId7"/>
    <p:sldId id="259" r:id="rId8"/>
    <p:sldId id="260" r:id="rId9"/>
    <p:sldId id="276" r:id="rId10"/>
    <p:sldId id="265" r:id="rId11"/>
    <p:sldId id="269" r:id="rId12"/>
    <p:sldId id="270" r:id="rId13"/>
    <p:sldId id="271" r:id="rId14"/>
    <p:sldId id="272" r:id="rId15"/>
    <p:sldId id="274" r:id="rId16"/>
    <p:sldId id="273" r:id="rId17"/>
    <p:sldId id="275" r:id="rId18"/>
    <p:sldId id="316" r:id="rId19"/>
    <p:sldId id="261" r:id="rId20"/>
    <p:sldId id="266" r:id="rId21"/>
    <p:sldId id="307" r:id="rId22"/>
    <p:sldId id="309" r:id="rId23"/>
    <p:sldId id="308" r:id="rId24"/>
    <p:sldId id="278" r:id="rId25"/>
    <p:sldId id="315" r:id="rId26"/>
    <p:sldId id="280" r:id="rId27"/>
    <p:sldId id="305" r:id="rId28"/>
    <p:sldId id="321" r:id="rId29"/>
    <p:sldId id="306" r:id="rId30"/>
    <p:sldId id="301" r:id="rId31"/>
    <p:sldId id="302" r:id="rId32"/>
    <p:sldId id="294" r:id="rId33"/>
    <p:sldId id="295" r:id="rId34"/>
    <p:sldId id="312" r:id="rId35"/>
    <p:sldId id="296" r:id="rId36"/>
    <p:sldId id="300" r:id="rId37"/>
    <p:sldId id="297" r:id="rId38"/>
    <p:sldId id="268" r:id="rId39"/>
    <p:sldId id="299" r:id="rId40"/>
    <p:sldId id="303" r:id="rId41"/>
    <p:sldId id="304" r:id="rId42"/>
    <p:sldId id="279" r:id="rId43"/>
    <p:sldId id="313" r:id="rId44"/>
    <p:sldId id="314" r:id="rId45"/>
    <p:sldId id="267" r:id="rId46"/>
    <p:sldId id="317" r:id="rId47"/>
    <p:sldId id="281" r:id="rId48"/>
    <p:sldId id="318" r:id="rId49"/>
    <p:sldId id="282" r:id="rId50"/>
    <p:sldId id="319" r:id="rId51"/>
    <p:sldId id="283" r:id="rId52"/>
    <p:sldId id="285" r:id="rId53"/>
    <p:sldId id="284" r:id="rId54"/>
    <p:sldId id="287" r:id="rId55"/>
    <p:sldId id="322" r:id="rId56"/>
    <p:sldId id="288" r:id="rId57"/>
    <p:sldId id="290" r:id="rId58"/>
    <p:sldId id="320" r:id="rId59"/>
    <p:sldId id="277" r:id="rId60"/>
    <p:sldId id="325" r:id="rId61"/>
    <p:sldId id="324" r:id="rId62"/>
    <p:sldId id="29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1AA03D-828B-4516-B5BE-735010B8BFB0}"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7A139EE7-D85A-4532-A15E-567FE6B07E19}">
      <dgm:prSet/>
      <dgm:spPr/>
      <dgm:t>
        <a:bodyPr/>
        <a:lstStyle/>
        <a:p>
          <a:r>
            <a:rPr lang="en-US" dirty="0"/>
            <a:t>After the Grammar (.g4 file) has been generated</a:t>
          </a:r>
        </a:p>
      </dgm:t>
    </dgm:pt>
    <dgm:pt modelId="{E4EE6E91-67EA-4A61-A62E-E4822EE528AF}" type="parTrans" cxnId="{8B8B8324-FDCC-4686-8B29-9F77C3C7425D}">
      <dgm:prSet/>
      <dgm:spPr/>
      <dgm:t>
        <a:bodyPr/>
        <a:lstStyle/>
        <a:p>
          <a:endParaRPr lang="en-US"/>
        </a:p>
      </dgm:t>
    </dgm:pt>
    <dgm:pt modelId="{2F0AD792-95E8-4613-9B19-B5517DBBC99E}" type="sibTrans" cxnId="{8B8B8324-FDCC-4686-8B29-9F77C3C7425D}">
      <dgm:prSet/>
      <dgm:spPr/>
      <dgm:t>
        <a:bodyPr/>
        <a:lstStyle/>
        <a:p>
          <a:endParaRPr lang="en-US"/>
        </a:p>
      </dgm:t>
    </dgm:pt>
    <dgm:pt modelId="{39084EEA-EB96-4E35-A6BF-4A1CAB314CC1}" type="pres">
      <dgm:prSet presAssocID="{631AA03D-828B-4516-B5BE-735010B8BFB0}" presName="Name0" presStyleCnt="0">
        <dgm:presLayoutVars>
          <dgm:chPref val="3"/>
          <dgm:dir/>
          <dgm:animLvl val="lvl"/>
          <dgm:resizeHandles/>
        </dgm:presLayoutVars>
      </dgm:prSet>
      <dgm:spPr/>
    </dgm:pt>
    <dgm:pt modelId="{67E7A13B-2C61-4A8D-A0A1-F615B744AB71}" type="pres">
      <dgm:prSet presAssocID="{7A139EE7-D85A-4532-A15E-567FE6B07E19}" presName="horFlow" presStyleCnt="0"/>
      <dgm:spPr/>
    </dgm:pt>
    <dgm:pt modelId="{0C57D1C1-9F9C-4B71-9E66-E935B993C2E2}" type="pres">
      <dgm:prSet presAssocID="{7A139EE7-D85A-4532-A15E-567FE6B07E19}" presName="bigChev" presStyleLbl="node1" presStyleIdx="0" presStyleCnt="1"/>
      <dgm:spPr/>
    </dgm:pt>
  </dgm:ptLst>
  <dgm:cxnLst>
    <dgm:cxn modelId="{8B8B8324-FDCC-4686-8B29-9F77C3C7425D}" srcId="{631AA03D-828B-4516-B5BE-735010B8BFB0}" destId="{7A139EE7-D85A-4532-A15E-567FE6B07E19}" srcOrd="0" destOrd="0" parTransId="{E4EE6E91-67EA-4A61-A62E-E4822EE528AF}" sibTransId="{2F0AD792-95E8-4613-9B19-B5517DBBC99E}"/>
    <dgm:cxn modelId="{6F7DD387-560A-4E90-8AB0-7416D8D706C0}" type="presOf" srcId="{631AA03D-828B-4516-B5BE-735010B8BFB0}" destId="{39084EEA-EB96-4E35-A6BF-4A1CAB314CC1}" srcOrd="0" destOrd="0" presId="urn:microsoft.com/office/officeart/2005/8/layout/lProcess3"/>
    <dgm:cxn modelId="{7F950C90-C062-4B8E-83DD-39099425E51E}" type="presOf" srcId="{7A139EE7-D85A-4532-A15E-567FE6B07E19}" destId="{0C57D1C1-9F9C-4B71-9E66-E935B993C2E2}" srcOrd="0" destOrd="0" presId="urn:microsoft.com/office/officeart/2005/8/layout/lProcess3"/>
    <dgm:cxn modelId="{AE6C0755-24A6-4D6F-ADC5-91CCEC3B653D}" type="presParOf" srcId="{39084EEA-EB96-4E35-A6BF-4A1CAB314CC1}" destId="{67E7A13B-2C61-4A8D-A0A1-F615B744AB71}" srcOrd="0" destOrd="0" presId="urn:microsoft.com/office/officeart/2005/8/layout/lProcess3"/>
    <dgm:cxn modelId="{B4FB2E95-2F09-42B9-8234-F0192C3A4CA3}" type="presParOf" srcId="{67E7A13B-2C61-4A8D-A0A1-F615B744AB71}" destId="{0C57D1C1-9F9C-4B71-9E66-E935B993C2E2}"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7D1C1-9F9C-4B71-9E66-E935B993C2E2}">
      <dsp:nvSpPr>
        <dsp:cNvPr id="0" name=""/>
        <dsp:cNvSpPr/>
      </dsp:nvSpPr>
      <dsp:spPr>
        <a:xfrm>
          <a:off x="0" y="346184"/>
          <a:ext cx="9144000" cy="36576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40640" rIns="0" bIns="40640" numCol="1" spcCol="1270" anchor="ctr" anchorCtr="0">
          <a:noAutofit/>
        </a:bodyPr>
        <a:lstStyle/>
        <a:p>
          <a:pPr marL="0" lvl="0" indent="0" algn="ctr" defTabSz="2844800">
            <a:lnSpc>
              <a:spcPct val="90000"/>
            </a:lnSpc>
            <a:spcBef>
              <a:spcPct val="0"/>
            </a:spcBef>
            <a:spcAft>
              <a:spcPct val="35000"/>
            </a:spcAft>
            <a:buNone/>
          </a:pPr>
          <a:r>
            <a:rPr lang="en-US" sz="6400" kern="1200" dirty="0"/>
            <a:t>After the Grammar (.g4 file) has been generated</a:t>
          </a:r>
        </a:p>
      </dsp:txBody>
      <dsp:txXfrm>
        <a:off x="1828800" y="346184"/>
        <a:ext cx="5486400" cy="365760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4CBDE-02C2-4B22-B92C-4E19DDC525FB}" type="datetimeFigureOut">
              <a:rPr lang="en-US" smtClean="0"/>
              <a:t>5/16/2019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34A99-12C5-4268-85B9-8C2A29C65F90}" type="slidenum">
              <a:rPr lang="en-US" smtClean="0"/>
              <a:t>‹#›</a:t>
            </a:fld>
            <a:endParaRPr lang="en-US"/>
          </a:p>
        </p:txBody>
      </p:sp>
    </p:spTree>
    <p:extLst>
      <p:ext uri="{BB962C8B-B14F-4D97-AF65-F5344CB8AC3E}">
        <p14:creationId xmlns:p14="http://schemas.microsoft.com/office/powerpoint/2010/main" val="289804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a:t>
            </a:r>
          </a:p>
          <a:p>
            <a:pPr marL="228600" indent="-228600">
              <a:buAutoNum type="arabicParenR"/>
            </a:pPr>
            <a:r>
              <a:rPr lang="en-US" dirty="0"/>
              <a:t>Enter - listener</a:t>
            </a:r>
          </a:p>
          <a:p>
            <a:pPr marL="228600" indent="-228600">
              <a:buAutoNum type="arabicParenR"/>
            </a:pPr>
            <a:r>
              <a:rPr lang="en-US" dirty="0"/>
              <a:t>Do a little </a:t>
            </a:r>
            <a:r>
              <a:rPr lang="he-IL" dirty="0"/>
              <a:t>הקפה</a:t>
            </a:r>
            <a:r>
              <a:rPr lang="en-US" dirty="0"/>
              <a:t> – Visitor (does something)</a:t>
            </a:r>
          </a:p>
          <a:p>
            <a:pPr marL="228600" indent="-228600">
              <a:buAutoNum type="arabicParenR"/>
            </a:pPr>
            <a:r>
              <a:rPr lang="en-US" dirty="0"/>
              <a:t>Exit - listener</a:t>
            </a:r>
          </a:p>
        </p:txBody>
      </p:sp>
      <p:sp>
        <p:nvSpPr>
          <p:cNvPr id="4" name="Slide Number Placeholder 3"/>
          <p:cNvSpPr>
            <a:spLocks noGrp="1"/>
          </p:cNvSpPr>
          <p:nvPr>
            <p:ph type="sldNum" sz="quarter" idx="5"/>
          </p:nvPr>
        </p:nvSpPr>
        <p:spPr/>
        <p:txBody>
          <a:bodyPr/>
          <a:lstStyle/>
          <a:p>
            <a:fld id="{F9334A99-12C5-4268-85B9-8C2A29C65F90}" type="slidenum">
              <a:rPr lang="en-US" smtClean="0"/>
              <a:t>21</a:t>
            </a:fld>
            <a:endParaRPr lang="en-US"/>
          </a:p>
        </p:txBody>
      </p:sp>
    </p:spTree>
    <p:extLst>
      <p:ext uri="{BB962C8B-B14F-4D97-AF65-F5344CB8AC3E}">
        <p14:creationId xmlns:p14="http://schemas.microsoft.com/office/powerpoint/2010/main" val="1385710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a:t>
            </a:r>
          </a:p>
          <a:p>
            <a:pPr marL="228600" indent="-228600">
              <a:buAutoNum type="arabicParenR"/>
            </a:pPr>
            <a:r>
              <a:rPr lang="en-US" dirty="0"/>
              <a:t>Enter - listener</a:t>
            </a:r>
          </a:p>
          <a:p>
            <a:pPr marL="228600" indent="-228600">
              <a:buAutoNum type="arabicParenR"/>
            </a:pPr>
            <a:r>
              <a:rPr lang="en-US" dirty="0"/>
              <a:t>Do a little </a:t>
            </a:r>
            <a:r>
              <a:rPr lang="he-IL" dirty="0"/>
              <a:t>הקפה</a:t>
            </a:r>
            <a:r>
              <a:rPr lang="en-US" dirty="0"/>
              <a:t> – Visitor (does something)</a:t>
            </a:r>
          </a:p>
          <a:p>
            <a:pPr marL="228600" indent="-228600">
              <a:buAutoNum type="arabicParenR"/>
            </a:pPr>
            <a:r>
              <a:rPr lang="en-US" dirty="0"/>
              <a:t>Exit - listener</a:t>
            </a:r>
          </a:p>
        </p:txBody>
      </p:sp>
      <p:sp>
        <p:nvSpPr>
          <p:cNvPr id="4" name="Slide Number Placeholder 3"/>
          <p:cNvSpPr>
            <a:spLocks noGrp="1"/>
          </p:cNvSpPr>
          <p:nvPr>
            <p:ph type="sldNum" sz="quarter" idx="5"/>
          </p:nvPr>
        </p:nvSpPr>
        <p:spPr/>
        <p:txBody>
          <a:bodyPr/>
          <a:lstStyle/>
          <a:p>
            <a:fld id="{F9334A99-12C5-4268-85B9-8C2A29C65F90}" type="slidenum">
              <a:rPr lang="en-US" smtClean="0"/>
              <a:t>22</a:t>
            </a:fld>
            <a:endParaRPr lang="en-US"/>
          </a:p>
        </p:txBody>
      </p:sp>
    </p:spTree>
    <p:extLst>
      <p:ext uri="{BB962C8B-B14F-4D97-AF65-F5344CB8AC3E}">
        <p14:creationId xmlns:p14="http://schemas.microsoft.com/office/powerpoint/2010/main" val="2365020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34A99-12C5-4268-85B9-8C2A29C65F90}" type="slidenum">
              <a:rPr lang="en-US" smtClean="0"/>
              <a:t>23</a:t>
            </a:fld>
            <a:endParaRPr lang="en-US"/>
          </a:p>
        </p:txBody>
      </p:sp>
    </p:spTree>
    <p:extLst>
      <p:ext uri="{BB962C8B-B14F-4D97-AF65-F5344CB8AC3E}">
        <p14:creationId xmlns:p14="http://schemas.microsoft.com/office/powerpoint/2010/main" val="661868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a:t>
            </a:r>
          </a:p>
          <a:p>
            <a:pPr marL="228600" indent="-228600">
              <a:buAutoNum type="arabicParenR"/>
            </a:pPr>
            <a:r>
              <a:rPr lang="en-US" dirty="0"/>
              <a:t>Enter - listener</a:t>
            </a:r>
          </a:p>
          <a:p>
            <a:pPr marL="228600" indent="-228600">
              <a:buAutoNum type="arabicParenR"/>
            </a:pPr>
            <a:r>
              <a:rPr lang="en-US" dirty="0"/>
              <a:t>Do a little </a:t>
            </a:r>
            <a:r>
              <a:rPr lang="he-IL" dirty="0"/>
              <a:t>הקפה</a:t>
            </a:r>
            <a:r>
              <a:rPr lang="en-US" dirty="0"/>
              <a:t> – Visitor (does something)</a:t>
            </a:r>
          </a:p>
          <a:p>
            <a:pPr marL="228600" indent="-228600">
              <a:buAutoNum type="arabicParenR"/>
            </a:pPr>
            <a:r>
              <a:rPr lang="en-US" dirty="0"/>
              <a:t>Exit - listener</a:t>
            </a:r>
          </a:p>
        </p:txBody>
      </p:sp>
      <p:sp>
        <p:nvSpPr>
          <p:cNvPr id="4" name="Slide Number Placeholder 3"/>
          <p:cNvSpPr>
            <a:spLocks noGrp="1"/>
          </p:cNvSpPr>
          <p:nvPr>
            <p:ph type="sldNum" sz="quarter" idx="5"/>
          </p:nvPr>
        </p:nvSpPr>
        <p:spPr/>
        <p:txBody>
          <a:bodyPr/>
          <a:lstStyle/>
          <a:p>
            <a:fld id="{F9334A99-12C5-4268-85B9-8C2A29C65F90}" type="slidenum">
              <a:rPr lang="en-US" smtClean="0"/>
              <a:t>43</a:t>
            </a:fld>
            <a:endParaRPr lang="en-US"/>
          </a:p>
        </p:txBody>
      </p:sp>
    </p:spTree>
    <p:extLst>
      <p:ext uri="{BB962C8B-B14F-4D97-AF65-F5344CB8AC3E}">
        <p14:creationId xmlns:p14="http://schemas.microsoft.com/office/powerpoint/2010/main" val="2168017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a:t>
            </a:r>
          </a:p>
          <a:p>
            <a:pPr marL="228600" indent="-228600">
              <a:buAutoNum type="arabicParenR"/>
            </a:pPr>
            <a:r>
              <a:rPr lang="en-US" dirty="0"/>
              <a:t>Enter - listener</a:t>
            </a:r>
          </a:p>
          <a:p>
            <a:pPr marL="228600" indent="-228600">
              <a:buAutoNum type="arabicParenR"/>
            </a:pPr>
            <a:r>
              <a:rPr lang="en-US" dirty="0"/>
              <a:t>Do a little </a:t>
            </a:r>
            <a:r>
              <a:rPr lang="he-IL" dirty="0"/>
              <a:t>הקפה</a:t>
            </a:r>
            <a:r>
              <a:rPr lang="en-US" dirty="0"/>
              <a:t> – Visitor (does something)</a:t>
            </a:r>
          </a:p>
          <a:p>
            <a:pPr marL="228600" indent="-228600">
              <a:buAutoNum type="arabicParenR"/>
            </a:pPr>
            <a:r>
              <a:rPr lang="en-US" dirty="0"/>
              <a:t>Exit - listener</a:t>
            </a:r>
          </a:p>
        </p:txBody>
      </p:sp>
      <p:sp>
        <p:nvSpPr>
          <p:cNvPr id="4" name="Slide Number Placeholder 3"/>
          <p:cNvSpPr>
            <a:spLocks noGrp="1"/>
          </p:cNvSpPr>
          <p:nvPr>
            <p:ph type="sldNum" sz="quarter" idx="5"/>
          </p:nvPr>
        </p:nvSpPr>
        <p:spPr/>
        <p:txBody>
          <a:bodyPr/>
          <a:lstStyle/>
          <a:p>
            <a:fld id="{F9334A99-12C5-4268-85B9-8C2A29C65F90}" type="slidenum">
              <a:rPr lang="en-US" smtClean="0"/>
              <a:t>44</a:t>
            </a:fld>
            <a:endParaRPr lang="en-US"/>
          </a:p>
        </p:txBody>
      </p:sp>
    </p:spTree>
    <p:extLst>
      <p:ext uri="{BB962C8B-B14F-4D97-AF65-F5344CB8AC3E}">
        <p14:creationId xmlns:p14="http://schemas.microsoft.com/office/powerpoint/2010/main" val="2629369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a:t>
            </a:r>
          </a:p>
          <a:p>
            <a:pPr marL="228600" indent="-228600">
              <a:buAutoNum type="arabicParenR"/>
            </a:pPr>
            <a:r>
              <a:rPr lang="en-US" dirty="0"/>
              <a:t>Enter - listener</a:t>
            </a:r>
          </a:p>
          <a:p>
            <a:pPr marL="228600" indent="-228600">
              <a:buAutoNum type="arabicParenR"/>
            </a:pPr>
            <a:r>
              <a:rPr lang="en-US" dirty="0"/>
              <a:t>Do a little </a:t>
            </a:r>
            <a:r>
              <a:rPr lang="he-IL" dirty="0"/>
              <a:t>הקפה</a:t>
            </a:r>
            <a:r>
              <a:rPr lang="en-US" dirty="0"/>
              <a:t> – Visitor (does something)</a:t>
            </a:r>
          </a:p>
          <a:p>
            <a:pPr marL="228600" indent="-228600">
              <a:buAutoNum type="arabicParenR"/>
            </a:pPr>
            <a:r>
              <a:rPr lang="en-US" dirty="0"/>
              <a:t>Exit - listener</a:t>
            </a:r>
          </a:p>
        </p:txBody>
      </p:sp>
      <p:sp>
        <p:nvSpPr>
          <p:cNvPr id="4" name="Slide Number Placeholder 3"/>
          <p:cNvSpPr>
            <a:spLocks noGrp="1"/>
          </p:cNvSpPr>
          <p:nvPr>
            <p:ph type="sldNum" sz="quarter" idx="5"/>
          </p:nvPr>
        </p:nvSpPr>
        <p:spPr/>
        <p:txBody>
          <a:bodyPr/>
          <a:lstStyle/>
          <a:p>
            <a:fld id="{F9334A99-12C5-4268-85B9-8C2A29C65F90}" type="slidenum">
              <a:rPr lang="en-US" smtClean="0"/>
              <a:t>45</a:t>
            </a:fld>
            <a:endParaRPr lang="en-US"/>
          </a:p>
        </p:txBody>
      </p:sp>
    </p:spTree>
    <p:extLst>
      <p:ext uri="{BB962C8B-B14F-4D97-AF65-F5344CB8AC3E}">
        <p14:creationId xmlns:p14="http://schemas.microsoft.com/office/powerpoint/2010/main" val="1493446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F3C45-B24C-4F8B-93A9-FE90FC3E6E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405DA2-0B02-445D-ABDF-5D22BBCEE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15E89C-86F1-4B68-A83F-1EAE10694D3E}"/>
              </a:ext>
            </a:extLst>
          </p:cNvPr>
          <p:cNvSpPr>
            <a:spLocks noGrp="1"/>
          </p:cNvSpPr>
          <p:nvPr>
            <p:ph type="dt" sz="half" idx="10"/>
          </p:nvPr>
        </p:nvSpPr>
        <p:spPr/>
        <p:txBody>
          <a:bodyPr/>
          <a:lstStyle/>
          <a:p>
            <a:fld id="{C0D0B829-C5BB-425D-9DEC-0C6A6376D52C}" type="datetime1">
              <a:rPr lang="en-US" smtClean="0"/>
              <a:t>5/16/2019</a:t>
            </a:fld>
            <a:endParaRPr lang="en-US"/>
          </a:p>
        </p:txBody>
      </p:sp>
      <p:sp>
        <p:nvSpPr>
          <p:cNvPr id="5" name="Footer Placeholder 4">
            <a:extLst>
              <a:ext uri="{FF2B5EF4-FFF2-40B4-BE49-F238E27FC236}">
                <a16:creationId xmlns:a16="http://schemas.microsoft.com/office/drawing/2014/main" id="{3AE35EEC-56B7-405A-B618-39F7D9A20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976806-F080-4DB9-ADA5-D032A71D7E5D}"/>
              </a:ext>
            </a:extLst>
          </p:cNvPr>
          <p:cNvSpPr>
            <a:spLocks noGrp="1"/>
          </p:cNvSpPr>
          <p:nvPr>
            <p:ph type="sldNum" sz="quarter" idx="12"/>
          </p:nvPr>
        </p:nvSpPr>
        <p:spPr/>
        <p:txBody>
          <a:bodyPr/>
          <a:lstStyle/>
          <a:p>
            <a:fld id="{08B412BA-8300-467B-A177-417653BA458C}" type="slidenum">
              <a:rPr lang="en-US" smtClean="0"/>
              <a:t>‹#›</a:t>
            </a:fld>
            <a:endParaRPr lang="en-US"/>
          </a:p>
        </p:txBody>
      </p:sp>
    </p:spTree>
    <p:extLst>
      <p:ext uri="{BB962C8B-B14F-4D97-AF65-F5344CB8AC3E}">
        <p14:creationId xmlns:p14="http://schemas.microsoft.com/office/powerpoint/2010/main" val="968651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D5851-0663-466A-B812-586CDE2B45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A96061-83BD-4351-9E00-5AAFF9F267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F971C5-0835-4BFE-9C63-3DD553676E47}"/>
              </a:ext>
            </a:extLst>
          </p:cNvPr>
          <p:cNvSpPr>
            <a:spLocks noGrp="1"/>
          </p:cNvSpPr>
          <p:nvPr>
            <p:ph type="dt" sz="half" idx="10"/>
          </p:nvPr>
        </p:nvSpPr>
        <p:spPr/>
        <p:txBody>
          <a:bodyPr/>
          <a:lstStyle/>
          <a:p>
            <a:fld id="{47900974-6CEF-44CD-893C-C3144D8007E5}" type="datetime1">
              <a:rPr lang="en-US" smtClean="0"/>
              <a:t>5/16/2019</a:t>
            </a:fld>
            <a:endParaRPr lang="en-US"/>
          </a:p>
        </p:txBody>
      </p:sp>
      <p:sp>
        <p:nvSpPr>
          <p:cNvPr id="5" name="Footer Placeholder 4">
            <a:extLst>
              <a:ext uri="{FF2B5EF4-FFF2-40B4-BE49-F238E27FC236}">
                <a16:creationId xmlns:a16="http://schemas.microsoft.com/office/drawing/2014/main" id="{05E05C76-E02B-4C76-A1A9-531CAA3803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E11D6E-245B-4F76-B10B-D8D4465383E2}"/>
              </a:ext>
            </a:extLst>
          </p:cNvPr>
          <p:cNvSpPr>
            <a:spLocks noGrp="1"/>
          </p:cNvSpPr>
          <p:nvPr>
            <p:ph type="sldNum" sz="quarter" idx="12"/>
          </p:nvPr>
        </p:nvSpPr>
        <p:spPr/>
        <p:txBody>
          <a:bodyPr/>
          <a:lstStyle/>
          <a:p>
            <a:fld id="{08B412BA-8300-467B-A177-417653BA458C}" type="slidenum">
              <a:rPr lang="en-US" smtClean="0"/>
              <a:t>‹#›</a:t>
            </a:fld>
            <a:endParaRPr lang="en-US"/>
          </a:p>
        </p:txBody>
      </p:sp>
    </p:spTree>
    <p:extLst>
      <p:ext uri="{BB962C8B-B14F-4D97-AF65-F5344CB8AC3E}">
        <p14:creationId xmlns:p14="http://schemas.microsoft.com/office/powerpoint/2010/main" val="1858267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E9B233-70DE-4DA8-B4C9-A63B86C5DB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37E257-8A41-4E01-8652-CC11B7E49B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A3A790-A8A0-423F-AAA8-B950A22F604A}"/>
              </a:ext>
            </a:extLst>
          </p:cNvPr>
          <p:cNvSpPr>
            <a:spLocks noGrp="1"/>
          </p:cNvSpPr>
          <p:nvPr>
            <p:ph type="dt" sz="half" idx="10"/>
          </p:nvPr>
        </p:nvSpPr>
        <p:spPr/>
        <p:txBody>
          <a:bodyPr/>
          <a:lstStyle/>
          <a:p>
            <a:fld id="{1D207289-160D-408C-9304-FB6131575E52}" type="datetime1">
              <a:rPr lang="en-US" smtClean="0"/>
              <a:t>5/16/2019</a:t>
            </a:fld>
            <a:endParaRPr lang="en-US"/>
          </a:p>
        </p:txBody>
      </p:sp>
      <p:sp>
        <p:nvSpPr>
          <p:cNvPr id="5" name="Footer Placeholder 4">
            <a:extLst>
              <a:ext uri="{FF2B5EF4-FFF2-40B4-BE49-F238E27FC236}">
                <a16:creationId xmlns:a16="http://schemas.microsoft.com/office/drawing/2014/main" id="{7AF92581-4464-4FD6-9F5E-6B2554967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089ADE-FB17-4470-BE59-0262529180D9}"/>
              </a:ext>
            </a:extLst>
          </p:cNvPr>
          <p:cNvSpPr>
            <a:spLocks noGrp="1"/>
          </p:cNvSpPr>
          <p:nvPr>
            <p:ph type="sldNum" sz="quarter" idx="12"/>
          </p:nvPr>
        </p:nvSpPr>
        <p:spPr/>
        <p:txBody>
          <a:bodyPr/>
          <a:lstStyle/>
          <a:p>
            <a:fld id="{08B412BA-8300-467B-A177-417653BA458C}" type="slidenum">
              <a:rPr lang="en-US" smtClean="0"/>
              <a:t>‹#›</a:t>
            </a:fld>
            <a:endParaRPr lang="en-US"/>
          </a:p>
        </p:txBody>
      </p:sp>
    </p:spTree>
    <p:extLst>
      <p:ext uri="{BB962C8B-B14F-4D97-AF65-F5344CB8AC3E}">
        <p14:creationId xmlns:p14="http://schemas.microsoft.com/office/powerpoint/2010/main" val="1427336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9CD7-4606-49E2-8771-87909EB646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DCF49B-6F2A-4951-8CA1-D40263B3FA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97C67-F711-45E2-8E8F-FAD4608E32C8}"/>
              </a:ext>
            </a:extLst>
          </p:cNvPr>
          <p:cNvSpPr>
            <a:spLocks noGrp="1"/>
          </p:cNvSpPr>
          <p:nvPr>
            <p:ph type="dt" sz="half" idx="10"/>
          </p:nvPr>
        </p:nvSpPr>
        <p:spPr/>
        <p:txBody>
          <a:bodyPr/>
          <a:lstStyle/>
          <a:p>
            <a:fld id="{205C1D37-EF62-44EF-8815-C7E9F508D5F5}" type="datetime1">
              <a:rPr lang="en-US" smtClean="0"/>
              <a:t>5/16/2019</a:t>
            </a:fld>
            <a:endParaRPr lang="en-US"/>
          </a:p>
        </p:txBody>
      </p:sp>
      <p:sp>
        <p:nvSpPr>
          <p:cNvPr id="5" name="Footer Placeholder 4">
            <a:extLst>
              <a:ext uri="{FF2B5EF4-FFF2-40B4-BE49-F238E27FC236}">
                <a16:creationId xmlns:a16="http://schemas.microsoft.com/office/drawing/2014/main" id="{DCE2B92B-CE1F-4C01-A8EE-CDE573703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343D6-B7A3-4AC4-84D3-315C85FAA230}"/>
              </a:ext>
            </a:extLst>
          </p:cNvPr>
          <p:cNvSpPr>
            <a:spLocks noGrp="1"/>
          </p:cNvSpPr>
          <p:nvPr>
            <p:ph type="sldNum" sz="quarter" idx="12"/>
          </p:nvPr>
        </p:nvSpPr>
        <p:spPr/>
        <p:txBody>
          <a:bodyPr/>
          <a:lstStyle/>
          <a:p>
            <a:fld id="{08B412BA-8300-467B-A177-417653BA458C}" type="slidenum">
              <a:rPr lang="en-US" smtClean="0"/>
              <a:t>‹#›</a:t>
            </a:fld>
            <a:endParaRPr lang="en-US"/>
          </a:p>
        </p:txBody>
      </p:sp>
    </p:spTree>
    <p:extLst>
      <p:ext uri="{BB962C8B-B14F-4D97-AF65-F5344CB8AC3E}">
        <p14:creationId xmlns:p14="http://schemas.microsoft.com/office/powerpoint/2010/main" val="22620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899C0-08F2-4F20-8682-8BC7C89872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5C7A2F-2F2D-4240-B82A-97D3FCF8A2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EC9377-B15D-4CDB-9BBF-CB2E351EDC3B}"/>
              </a:ext>
            </a:extLst>
          </p:cNvPr>
          <p:cNvSpPr>
            <a:spLocks noGrp="1"/>
          </p:cNvSpPr>
          <p:nvPr>
            <p:ph type="dt" sz="half" idx="10"/>
          </p:nvPr>
        </p:nvSpPr>
        <p:spPr/>
        <p:txBody>
          <a:bodyPr/>
          <a:lstStyle/>
          <a:p>
            <a:fld id="{6C4CC343-20FF-4347-842F-A10BF9C31E5F}" type="datetime1">
              <a:rPr lang="en-US" smtClean="0"/>
              <a:t>5/16/2019</a:t>
            </a:fld>
            <a:endParaRPr lang="en-US"/>
          </a:p>
        </p:txBody>
      </p:sp>
      <p:sp>
        <p:nvSpPr>
          <p:cNvPr id="5" name="Footer Placeholder 4">
            <a:extLst>
              <a:ext uri="{FF2B5EF4-FFF2-40B4-BE49-F238E27FC236}">
                <a16:creationId xmlns:a16="http://schemas.microsoft.com/office/drawing/2014/main" id="{842824E2-62ED-41AB-8BCC-793B07596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524FD-9272-414A-B4C5-12F8B375908E}"/>
              </a:ext>
            </a:extLst>
          </p:cNvPr>
          <p:cNvSpPr>
            <a:spLocks noGrp="1"/>
          </p:cNvSpPr>
          <p:nvPr>
            <p:ph type="sldNum" sz="quarter" idx="12"/>
          </p:nvPr>
        </p:nvSpPr>
        <p:spPr/>
        <p:txBody>
          <a:bodyPr/>
          <a:lstStyle/>
          <a:p>
            <a:fld id="{08B412BA-8300-467B-A177-417653BA458C}" type="slidenum">
              <a:rPr lang="en-US" smtClean="0"/>
              <a:t>‹#›</a:t>
            </a:fld>
            <a:endParaRPr lang="en-US"/>
          </a:p>
        </p:txBody>
      </p:sp>
    </p:spTree>
    <p:extLst>
      <p:ext uri="{BB962C8B-B14F-4D97-AF65-F5344CB8AC3E}">
        <p14:creationId xmlns:p14="http://schemas.microsoft.com/office/powerpoint/2010/main" val="2615873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D669-37E6-4C33-AE1A-44170C564D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1A7BE-FAAB-4629-99A5-B34E1BBEA0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CCE238-E2D6-464A-9597-C0635A7AC6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2F4B00-9C8A-4C30-9CE1-D8F137676F05}"/>
              </a:ext>
            </a:extLst>
          </p:cNvPr>
          <p:cNvSpPr>
            <a:spLocks noGrp="1"/>
          </p:cNvSpPr>
          <p:nvPr>
            <p:ph type="dt" sz="half" idx="10"/>
          </p:nvPr>
        </p:nvSpPr>
        <p:spPr/>
        <p:txBody>
          <a:bodyPr/>
          <a:lstStyle/>
          <a:p>
            <a:fld id="{7D80F00C-8FB4-4516-8242-241089F11D96}" type="datetime1">
              <a:rPr lang="en-US" smtClean="0"/>
              <a:t>5/16/2019</a:t>
            </a:fld>
            <a:endParaRPr lang="en-US"/>
          </a:p>
        </p:txBody>
      </p:sp>
      <p:sp>
        <p:nvSpPr>
          <p:cNvPr id="6" name="Footer Placeholder 5">
            <a:extLst>
              <a:ext uri="{FF2B5EF4-FFF2-40B4-BE49-F238E27FC236}">
                <a16:creationId xmlns:a16="http://schemas.microsoft.com/office/drawing/2014/main" id="{F00CA671-882A-4DEE-923B-BB232C0CB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ABCE92-17AC-4999-97F1-1565E390B1FA}"/>
              </a:ext>
            </a:extLst>
          </p:cNvPr>
          <p:cNvSpPr>
            <a:spLocks noGrp="1"/>
          </p:cNvSpPr>
          <p:nvPr>
            <p:ph type="sldNum" sz="quarter" idx="12"/>
          </p:nvPr>
        </p:nvSpPr>
        <p:spPr/>
        <p:txBody>
          <a:bodyPr/>
          <a:lstStyle/>
          <a:p>
            <a:fld id="{08B412BA-8300-467B-A177-417653BA458C}" type="slidenum">
              <a:rPr lang="en-US" smtClean="0"/>
              <a:t>‹#›</a:t>
            </a:fld>
            <a:endParaRPr lang="en-US"/>
          </a:p>
        </p:txBody>
      </p:sp>
    </p:spTree>
    <p:extLst>
      <p:ext uri="{BB962C8B-B14F-4D97-AF65-F5344CB8AC3E}">
        <p14:creationId xmlns:p14="http://schemas.microsoft.com/office/powerpoint/2010/main" val="3963495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39094-CE2D-49CA-A559-A3A550A9E9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FB2B54-ED1E-4828-9E55-A6CA82AF95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5F5E42-6A10-4728-8138-49888277E5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AA93D-EB3B-4CA0-9511-42FEF19B42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DFDF6A-1A2D-4E96-8B90-55F9CCE2E8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DEEA3C-55FE-43CB-950E-6D3DEFC8DA9B}"/>
              </a:ext>
            </a:extLst>
          </p:cNvPr>
          <p:cNvSpPr>
            <a:spLocks noGrp="1"/>
          </p:cNvSpPr>
          <p:nvPr>
            <p:ph type="dt" sz="half" idx="10"/>
          </p:nvPr>
        </p:nvSpPr>
        <p:spPr/>
        <p:txBody>
          <a:bodyPr/>
          <a:lstStyle/>
          <a:p>
            <a:fld id="{C30AE432-CFC9-456F-84E7-D68787D67C10}" type="datetime1">
              <a:rPr lang="en-US" smtClean="0"/>
              <a:t>5/16/2019</a:t>
            </a:fld>
            <a:endParaRPr lang="en-US"/>
          </a:p>
        </p:txBody>
      </p:sp>
      <p:sp>
        <p:nvSpPr>
          <p:cNvPr id="8" name="Footer Placeholder 7">
            <a:extLst>
              <a:ext uri="{FF2B5EF4-FFF2-40B4-BE49-F238E27FC236}">
                <a16:creationId xmlns:a16="http://schemas.microsoft.com/office/drawing/2014/main" id="{5ECBF997-A2A5-44FC-A9E6-2C34E1AFF5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BD6777-18C1-457A-B814-D09CEA62E830}"/>
              </a:ext>
            </a:extLst>
          </p:cNvPr>
          <p:cNvSpPr>
            <a:spLocks noGrp="1"/>
          </p:cNvSpPr>
          <p:nvPr>
            <p:ph type="sldNum" sz="quarter" idx="12"/>
          </p:nvPr>
        </p:nvSpPr>
        <p:spPr/>
        <p:txBody>
          <a:bodyPr/>
          <a:lstStyle/>
          <a:p>
            <a:fld id="{08B412BA-8300-467B-A177-417653BA458C}" type="slidenum">
              <a:rPr lang="en-US" smtClean="0"/>
              <a:t>‹#›</a:t>
            </a:fld>
            <a:endParaRPr lang="en-US"/>
          </a:p>
        </p:txBody>
      </p:sp>
    </p:spTree>
    <p:extLst>
      <p:ext uri="{BB962C8B-B14F-4D97-AF65-F5344CB8AC3E}">
        <p14:creationId xmlns:p14="http://schemas.microsoft.com/office/powerpoint/2010/main" val="3433010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09AA-094F-47D9-9727-6C4F006D1A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9B9D36-3D41-44AF-8348-A751539EB3C3}"/>
              </a:ext>
            </a:extLst>
          </p:cNvPr>
          <p:cNvSpPr>
            <a:spLocks noGrp="1"/>
          </p:cNvSpPr>
          <p:nvPr>
            <p:ph type="dt" sz="half" idx="10"/>
          </p:nvPr>
        </p:nvSpPr>
        <p:spPr/>
        <p:txBody>
          <a:bodyPr/>
          <a:lstStyle/>
          <a:p>
            <a:fld id="{9BD56483-7F4C-461B-8DF1-C1F69F3942ED}" type="datetime1">
              <a:rPr lang="en-US" smtClean="0"/>
              <a:t>5/16/2019</a:t>
            </a:fld>
            <a:endParaRPr lang="en-US"/>
          </a:p>
        </p:txBody>
      </p:sp>
      <p:sp>
        <p:nvSpPr>
          <p:cNvPr id="4" name="Footer Placeholder 3">
            <a:extLst>
              <a:ext uri="{FF2B5EF4-FFF2-40B4-BE49-F238E27FC236}">
                <a16:creationId xmlns:a16="http://schemas.microsoft.com/office/drawing/2014/main" id="{3A93088D-70D7-4DF5-AE86-08B240BFCB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4346DF-5072-445A-BA32-1EDD28CED5E1}"/>
              </a:ext>
            </a:extLst>
          </p:cNvPr>
          <p:cNvSpPr>
            <a:spLocks noGrp="1"/>
          </p:cNvSpPr>
          <p:nvPr>
            <p:ph type="sldNum" sz="quarter" idx="12"/>
          </p:nvPr>
        </p:nvSpPr>
        <p:spPr/>
        <p:txBody>
          <a:bodyPr/>
          <a:lstStyle/>
          <a:p>
            <a:fld id="{08B412BA-8300-467B-A177-417653BA458C}" type="slidenum">
              <a:rPr lang="en-US" smtClean="0"/>
              <a:t>‹#›</a:t>
            </a:fld>
            <a:endParaRPr lang="en-US"/>
          </a:p>
        </p:txBody>
      </p:sp>
    </p:spTree>
    <p:extLst>
      <p:ext uri="{BB962C8B-B14F-4D97-AF65-F5344CB8AC3E}">
        <p14:creationId xmlns:p14="http://schemas.microsoft.com/office/powerpoint/2010/main" val="85835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E9D363-8983-4FF6-87F3-D09201A0EBE5}"/>
              </a:ext>
            </a:extLst>
          </p:cNvPr>
          <p:cNvSpPr>
            <a:spLocks noGrp="1"/>
          </p:cNvSpPr>
          <p:nvPr>
            <p:ph type="dt" sz="half" idx="10"/>
          </p:nvPr>
        </p:nvSpPr>
        <p:spPr/>
        <p:txBody>
          <a:bodyPr/>
          <a:lstStyle/>
          <a:p>
            <a:fld id="{D2E6BEE3-8105-4367-B201-8C817932A173}" type="datetime1">
              <a:rPr lang="en-US" smtClean="0"/>
              <a:t>5/16/2019</a:t>
            </a:fld>
            <a:endParaRPr lang="en-US"/>
          </a:p>
        </p:txBody>
      </p:sp>
      <p:sp>
        <p:nvSpPr>
          <p:cNvPr id="3" name="Footer Placeholder 2">
            <a:extLst>
              <a:ext uri="{FF2B5EF4-FFF2-40B4-BE49-F238E27FC236}">
                <a16:creationId xmlns:a16="http://schemas.microsoft.com/office/drawing/2014/main" id="{22D2CB1C-536C-4442-A7D9-39D3D0B332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2B009D-7D0B-4400-9DC9-5219E45FC77A}"/>
              </a:ext>
            </a:extLst>
          </p:cNvPr>
          <p:cNvSpPr>
            <a:spLocks noGrp="1"/>
          </p:cNvSpPr>
          <p:nvPr>
            <p:ph type="sldNum" sz="quarter" idx="12"/>
          </p:nvPr>
        </p:nvSpPr>
        <p:spPr/>
        <p:txBody>
          <a:bodyPr/>
          <a:lstStyle/>
          <a:p>
            <a:fld id="{08B412BA-8300-467B-A177-417653BA458C}" type="slidenum">
              <a:rPr lang="en-US" smtClean="0"/>
              <a:t>‹#›</a:t>
            </a:fld>
            <a:endParaRPr lang="en-US"/>
          </a:p>
        </p:txBody>
      </p:sp>
    </p:spTree>
    <p:extLst>
      <p:ext uri="{BB962C8B-B14F-4D97-AF65-F5344CB8AC3E}">
        <p14:creationId xmlns:p14="http://schemas.microsoft.com/office/powerpoint/2010/main" val="725059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5C97-8A57-4D4E-945E-4D7FB30A5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D5FC75-9F29-4FF3-A940-35259E59D0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1357F2-8982-446A-A0AD-DF53EDD4BA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2729CC-9ABA-4EFA-B903-4CEC04DC421B}"/>
              </a:ext>
            </a:extLst>
          </p:cNvPr>
          <p:cNvSpPr>
            <a:spLocks noGrp="1"/>
          </p:cNvSpPr>
          <p:nvPr>
            <p:ph type="dt" sz="half" idx="10"/>
          </p:nvPr>
        </p:nvSpPr>
        <p:spPr/>
        <p:txBody>
          <a:bodyPr/>
          <a:lstStyle/>
          <a:p>
            <a:fld id="{3D32B55A-B21B-4990-A52F-287AB9B36196}" type="datetime1">
              <a:rPr lang="en-US" smtClean="0"/>
              <a:t>5/16/2019</a:t>
            </a:fld>
            <a:endParaRPr lang="en-US"/>
          </a:p>
        </p:txBody>
      </p:sp>
      <p:sp>
        <p:nvSpPr>
          <p:cNvPr id="6" name="Footer Placeholder 5">
            <a:extLst>
              <a:ext uri="{FF2B5EF4-FFF2-40B4-BE49-F238E27FC236}">
                <a16:creationId xmlns:a16="http://schemas.microsoft.com/office/drawing/2014/main" id="{C5DEC7C2-F951-40B5-99A1-149E38E961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577F5B-6F1F-4EE5-89ED-3F3ED0EEBB69}"/>
              </a:ext>
            </a:extLst>
          </p:cNvPr>
          <p:cNvSpPr>
            <a:spLocks noGrp="1"/>
          </p:cNvSpPr>
          <p:nvPr>
            <p:ph type="sldNum" sz="quarter" idx="12"/>
          </p:nvPr>
        </p:nvSpPr>
        <p:spPr/>
        <p:txBody>
          <a:bodyPr/>
          <a:lstStyle/>
          <a:p>
            <a:fld id="{08B412BA-8300-467B-A177-417653BA458C}" type="slidenum">
              <a:rPr lang="en-US" smtClean="0"/>
              <a:t>‹#›</a:t>
            </a:fld>
            <a:endParaRPr lang="en-US"/>
          </a:p>
        </p:txBody>
      </p:sp>
    </p:spTree>
    <p:extLst>
      <p:ext uri="{BB962C8B-B14F-4D97-AF65-F5344CB8AC3E}">
        <p14:creationId xmlns:p14="http://schemas.microsoft.com/office/powerpoint/2010/main" val="3903311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6E248-B003-47E9-8DA4-53B1A73136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F7E1F0-B6A2-4DD1-9522-4E8CBA926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BCACBA-F763-4602-8F7B-7115C8FE4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CFF47F-CD31-4A03-9D63-013399369021}"/>
              </a:ext>
            </a:extLst>
          </p:cNvPr>
          <p:cNvSpPr>
            <a:spLocks noGrp="1"/>
          </p:cNvSpPr>
          <p:nvPr>
            <p:ph type="dt" sz="half" idx="10"/>
          </p:nvPr>
        </p:nvSpPr>
        <p:spPr/>
        <p:txBody>
          <a:bodyPr/>
          <a:lstStyle/>
          <a:p>
            <a:fld id="{33FD5E0E-4A69-4409-AD86-05E22A5965C8}" type="datetime1">
              <a:rPr lang="en-US" smtClean="0"/>
              <a:t>5/16/2019</a:t>
            </a:fld>
            <a:endParaRPr lang="en-US"/>
          </a:p>
        </p:txBody>
      </p:sp>
      <p:sp>
        <p:nvSpPr>
          <p:cNvPr id="6" name="Footer Placeholder 5">
            <a:extLst>
              <a:ext uri="{FF2B5EF4-FFF2-40B4-BE49-F238E27FC236}">
                <a16:creationId xmlns:a16="http://schemas.microsoft.com/office/drawing/2014/main" id="{65523229-F456-4411-8123-24A1E7AA2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4C2AB4-D5F0-451B-9AC6-EF89E5C5D331}"/>
              </a:ext>
            </a:extLst>
          </p:cNvPr>
          <p:cNvSpPr>
            <a:spLocks noGrp="1"/>
          </p:cNvSpPr>
          <p:nvPr>
            <p:ph type="sldNum" sz="quarter" idx="12"/>
          </p:nvPr>
        </p:nvSpPr>
        <p:spPr/>
        <p:txBody>
          <a:bodyPr/>
          <a:lstStyle/>
          <a:p>
            <a:fld id="{08B412BA-8300-467B-A177-417653BA458C}" type="slidenum">
              <a:rPr lang="en-US" smtClean="0"/>
              <a:t>‹#›</a:t>
            </a:fld>
            <a:endParaRPr lang="en-US"/>
          </a:p>
        </p:txBody>
      </p:sp>
    </p:spTree>
    <p:extLst>
      <p:ext uri="{BB962C8B-B14F-4D97-AF65-F5344CB8AC3E}">
        <p14:creationId xmlns:p14="http://schemas.microsoft.com/office/powerpoint/2010/main" val="2276538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E1C3E6-A640-43AB-9345-3AD0F17AB2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8040E5-7AB1-4DDC-A2C3-35AF48C4D5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419262-87BA-443E-A4F4-907C776246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0637-1BEB-4AEF-9D9F-2668D4638901}" type="datetime1">
              <a:rPr lang="en-US" smtClean="0"/>
              <a:t>5/16/2019</a:t>
            </a:fld>
            <a:endParaRPr lang="en-US"/>
          </a:p>
        </p:txBody>
      </p:sp>
      <p:sp>
        <p:nvSpPr>
          <p:cNvPr id="5" name="Footer Placeholder 4">
            <a:extLst>
              <a:ext uri="{FF2B5EF4-FFF2-40B4-BE49-F238E27FC236}">
                <a16:creationId xmlns:a16="http://schemas.microsoft.com/office/drawing/2014/main" id="{2725DBAD-B59D-4027-B501-0632A9D0B0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8D9110-A6BA-4A7F-A40E-AFEC21CBA5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B412BA-8300-467B-A177-417653BA458C}" type="slidenum">
              <a:rPr lang="en-US" smtClean="0"/>
              <a:t>‹#›</a:t>
            </a:fld>
            <a:endParaRPr lang="en-US"/>
          </a:p>
        </p:txBody>
      </p:sp>
    </p:spTree>
    <p:extLst>
      <p:ext uri="{BB962C8B-B14F-4D97-AF65-F5344CB8AC3E}">
        <p14:creationId xmlns:p14="http://schemas.microsoft.com/office/powerpoint/2010/main" val="2549176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ntlr/antlr4"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UB_37encRCI?start=48&amp;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7.jpeg"/><Relationship Id="rId4" Type="http://schemas.openxmlformats.org/officeDocument/2006/relationships/image" Target="../media/image46.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vgqRis_czYg?feature=oembed" TargetMode="Externa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helpful-helium.glitch.m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36023-2975-4845-891C-AFBBA7B23BF9}"/>
              </a:ext>
            </a:extLst>
          </p:cNvPr>
          <p:cNvSpPr>
            <a:spLocks noGrp="1"/>
          </p:cNvSpPr>
          <p:nvPr>
            <p:ph type="ctrTitle"/>
          </p:nvPr>
        </p:nvSpPr>
        <p:spPr>
          <a:xfrm>
            <a:off x="264159" y="393895"/>
            <a:ext cx="12227951" cy="3967090"/>
          </a:xfrm>
        </p:spPr>
        <p:txBody>
          <a:bodyPr>
            <a:normAutofit fontScale="90000"/>
          </a:bodyPr>
          <a:lstStyle/>
          <a:p>
            <a:r>
              <a:rPr lang="en-US" sz="16600" dirty="0"/>
              <a:t>Compilers Presentation</a:t>
            </a:r>
          </a:p>
        </p:txBody>
      </p:sp>
      <p:sp>
        <p:nvSpPr>
          <p:cNvPr id="5" name="Subtitle 4">
            <a:extLst>
              <a:ext uri="{FF2B5EF4-FFF2-40B4-BE49-F238E27FC236}">
                <a16:creationId xmlns:a16="http://schemas.microsoft.com/office/drawing/2014/main" id="{34BBD11F-8937-43CB-8949-6A1E537E1B03}"/>
              </a:ext>
            </a:extLst>
          </p:cNvPr>
          <p:cNvSpPr>
            <a:spLocks noGrp="1"/>
          </p:cNvSpPr>
          <p:nvPr>
            <p:ph type="subTitle" idx="1"/>
          </p:nvPr>
        </p:nvSpPr>
        <p:spPr>
          <a:xfrm>
            <a:off x="1524000" y="4731044"/>
            <a:ext cx="9144000" cy="1655762"/>
          </a:xfrm>
        </p:spPr>
        <p:txBody>
          <a:bodyPr>
            <a:normAutofit/>
          </a:bodyPr>
          <a:lstStyle/>
          <a:p>
            <a:r>
              <a:rPr lang="en-US" sz="8800" dirty="0"/>
              <a:t>(Noah and Yair)+</a:t>
            </a:r>
          </a:p>
        </p:txBody>
      </p:sp>
      <p:sp>
        <p:nvSpPr>
          <p:cNvPr id="6" name="TextBox 5">
            <a:extLst>
              <a:ext uri="{FF2B5EF4-FFF2-40B4-BE49-F238E27FC236}">
                <a16:creationId xmlns:a16="http://schemas.microsoft.com/office/drawing/2014/main" id="{EBD2D605-949A-4458-84E0-A58E6110EA77}"/>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7" name="Slide Number Placeholder 6">
            <a:extLst>
              <a:ext uri="{FF2B5EF4-FFF2-40B4-BE49-F238E27FC236}">
                <a16:creationId xmlns:a16="http://schemas.microsoft.com/office/drawing/2014/main" id="{65874E73-DEFE-42C0-B53D-AF9492388252}"/>
              </a:ext>
            </a:extLst>
          </p:cNvPr>
          <p:cNvSpPr>
            <a:spLocks noGrp="1"/>
          </p:cNvSpPr>
          <p:nvPr>
            <p:ph type="sldNum" sz="quarter" idx="12"/>
          </p:nvPr>
        </p:nvSpPr>
        <p:spPr/>
        <p:txBody>
          <a:bodyPr/>
          <a:lstStyle/>
          <a:p>
            <a:fld id="{08B412BA-8300-467B-A177-417653BA458C}" type="slidenum">
              <a:rPr lang="en-US" smtClean="0"/>
              <a:t>1</a:t>
            </a:fld>
            <a:endParaRPr lang="en-US"/>
          </a:p>
        </p:txBody>
      </p:sp>
    </p:spTree>
    <p:extLst>
      <p:ext uri="{BB962C8B-B14F-4D97-AF65-F5344CB8AC3E}">
        <p14:creationId xmlns:p14="http://schemas.microsoft.com/office/powerpoint/2010/main" val="1215106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ltUpDiag">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A0428-D305-48A0-A343-66C6333184D6}"/>
              </a:ext>
            </a:extLst>
          </p:cNvPr>
          <p:cNvSpPr>
            <a:spLocks noGrp="1"/>
          </p:cNvSpPr>
          <p:nvPr>
            <p:ph type="title"/>
          </p:nvPr>
        </p:nvSpPr>
        <p:spPr>
          <a:xfrm>
            <a:off x="831850" y="3429000"/>
            <a:ext cx="10515600" cy="1133475"/>
          </a:xfrm>
        </p:spPr>
        <p:txBody>
          <a:bodyPr/>
          <a:lstStyle/>
          <a:p>
            <a:r>
              <a:rPr lang="en-US" dirty="0"/>
              <a:t>ANTLR – What is ANTLR?</a:t>
            </a:r>
          </a:p>
        </p:txBody>
      </p:sp>
      <p:sp>
        <p:nvSpPr>
          <p:cNvPr id="4" name="TextBox 3">
            <a:extLst>
              <a:ext uri="{FF2B5EF4-FFF2-40B4-BE49-F238E27FC236}">
                <a16:creationId xmlns:a16="http://schemas.microsoft.com/office/drawing/2014/main" id="{2A2471B9-BE7C-4BF9-9D2A-23B325CC5137}"/>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3" name="Slide Number Placeholder 2">
            <a:extLst>
              <a:ext uri="{FF2B5EF4-FFF2-40B4-BE49-F238E27FC236}">
                <a16:creationId xmlns:a16="http://schemas.microsoft.com/office/drawing/2014/main" id="{76C30D1E-0BDC-440A-934B-14C97EAF5A1B}"/>
              </a:ext>
            </a:extLst>
          </p:cNvPr>
          <p:cNvSpPr>
            <a:spLocks noGrp="1"/>
          </p:cNvSpPr>
          <p:nvPr>
            <p:ph type="sldNum" sz="quarter" idx="12"/>
          </p:nvPr>
        </p:nvSpPr>
        <p:spPr/>
        <p:txBody>
          <a:bodyPr/>
          <a:lstStyle/>
          <a:p>
            <a:fld id="{08B412BA-8300-467B-A177-417653BA458C}" type="slidenum">
              <a:rPr lang="en-US" smtClean="0"/>
              <a:t>10</a:t>
            </a:fld>
            <a:endParaRPr lang="en-US"/>
          </a:p>
        </p:txBody>
      </p:sp>
    </p:spTree>
    <p:extLst>
      <p:ext uri="{BB962C8B-B14F-4D97-AF65-F5344CB8AC3E}">
        <p14:creationId xmlns:p14="http://schemas.microsoft.com/office/powerpoint/2010/main" val="32770160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27FB-5C0E-4D01-A622-7984AF8330B4}"/>
              </a:ext>
            </a:extLst>
          </p:cNvPr>
          <p:cNvSpPr>
            <a:spLocks noGrp="1"/>
          </p:cNvSpPr>
          <p:nvPr>
            <p:ph type="title"/>
          </p:nvPr>
        </p:nvSpPr>
        <p:spPr/>
        <p:txBody>
          <a:bodyPr/>
          <a:lstStyle/>
          <a:p>
            <a:r>
              <a:rPr lang="en-US" dirty="0">
                <a:highlight>
                  <a:srgbClr val="00FFFF"/>
                </a:highlight>
              </a:rPr>
              <a:t>Option #1</a:t>
            </a:r>
          </a:p>
        </p:txBody>
      </p:sp>
      <p:sp>
        <p:nvSpPr>
          <p:cNvPr id="4" name="TextBox 3">
            <a:extLst>
              <a:ext uri="{FF2B5EF4-FFF2-40B4-BE49-F238E27FC236}">
                <a16:creationId xmlns:a16="http://schemas.microsoft.com/office/drawing/2014/main" id="{22F3B3B4-5BFC-43AF-A4C9-D3AE55D012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2050" name="Picture 2" descr="Image result for antler">
            <a:extLst>
              <a:ext uri="{FF2B5EF4-FFF2-40B4-BE49-F238E27FC236}">
                <a16:creationId xmlns:a16="http://schemas.microsoft.com/office/drawing/2014/main" id="{5C9522A9-C016-4CB7-9311-6C9F4CE03C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8" b="30789"/>
          <a:stretch/>
        </p:blipFill>
        <p:spPr bwMode="auto">
          <a:xfrm>
            <a:off x="3455408" y="1690688"/>
            <a:ext cx="8573024" cy="492024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2F6F674-311C-4689-A0FC-761B455981DA}"/>
              </a:ext>
            </a:extLst>
          </p:cNvPr>
          <p:cNvSpPr>
            <a:spLocks noGrp="1"/>
          </p:cNvSpPr>
          <p:nvPr>
            <p:ph type="sldNum" sz="quarter" idx="12"/>
          </p:nvPr>
        </p:nvSpPr>
        <p:spPr/>
        <p:txBody>
          <a:bodyPr/>
          <a:lstStyle/>
          <a:p>
            <a:fld id="{08B412BA-8300-467B-A177-417653BA458C}" type="slidenum">
              <a:rPr lang="en-US" smtClean="0"/>
              <a:t>11</a:t>
            </a:fld>
            <a:endParaRPr lang="en-US"/>
          </a:p>
        </p:txBody>
      </p:sp>
    </p:spTree>
    <p:extLst>
      <p:ext uri="{BB962C8B-B14F-4D97-AF65-F5344CB8AC3E}">
        <p14:creationId xmlns:p14="http://schemas.microsoft.com/office/powerpoint/2010/main" val="3027061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70">
          <a:fgClr>
            <a:schemeClr val="bg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27FB-5C0E-4D01-A622-7984AF8330B4}"/>
              </a:ext>
            </a:extLst>
          </p:cNvPr>
          <p:cNvSpPr>
            <a:spLocks noGrp="1"/>
          </p:cNvSpPr>
          <p:nvPr>
            <p:ph type="title"/>
          </p:nvPr>
        </p:nvSpPr>
        <p:spPr/>
        <p:txBody>
          <a:bodyPr/>
          <a:lstStyle/>
          <a:p>
            <a:r>
              <a:rPr lang="en-US" dirty="0"/>
              <a:t>Option #2</a:t>
            </a:r>
          </a:p>
        </p:txBody>
      </p:sp>
      <p:sp>
        <p:nvSpPr>
          <p:cNvPr id="4" name="TextBox 3">
            <a:extLst>
              <a:ext uri="{FF2B5EF4-FFF2-40B4-BE49-F238E27FC236}">
                <a16:creationId xmlns:a16="http://schemas.microsoft.com/office/drawing/2014/main" id="{22F3B3B4-5BFC-43AF-A4C9-D3AE55D012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7170" name="Picture 2" descr="Image result for antler store">
            <a:extLst>
              <a:ext uri="{FF2B5EF4-FFF2-40B4-BE49-F238E27FC236}">
                <a16:creationId xmlns:a16="http://schemas.microsoft.com/office/drawing/2014/main" id="{8AAC513E-F863-4BC6-B7AB-B65DAFD6E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0155" y="1455845"/>
            <a:ext cx="7371690" cy="540215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D1DBA8C-9BAA-47AE-96F8-B47856F3F7BE}"/>
              </a:ext>
            </a:extLst>
          </p:cNvPr>
          <p:cNvSpPr>
            <a:spLocks noGrp="1"/>
          </p:cNvSpPr>
          <p:nvPr>
            <p:ph type="sldNum" sz="quarter" idx="12"/>
          </p:nvPr>
        </p:nvSpPr>
        <p:spPr/>
        <p:txBody>
          <a:bodyPr/>
          <a:lstStyle/>
          <a:p>
            <a:fld id="{08B412BA-8300-467B-A177-417653BA458C}" type="slidenum">
              <a:rPr lang="en-US" smtClean="0"/>
              <a:t>12</a:t>
            </a:fld>
            <a:endParaRPr lang="en-US"/>
          </a:p>
        </p:txBody>
      </p:sp>
    </p:spTree>
    <p:extLst>
      <p:ext uri="{BB962C8B-B14F-4D97-AF65-F5344CB8AC3E}">
        <p14:creationId xmlns:p14="http://schemas.microsoft.com/office/powerpoint/2010/main" val="24303091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27FB-5C0E-4D01-A622-7984AF8330B4}"/>
              </a:ext>
            </a:extLst>
          </p:cNvPr>
          <p:cNvSpPr>
            <a:spLocks noGrp="1"/>
          </p:cNvSpPr>
          <p:nvPr>
            <p:ph type="title"/>
          </p:nvPr>
        </p:nvSpPr>
        <p:spPr>
          <a:xfrm>
            <a:off x="838200" y="365125"/>
            <a:ext cx="10515600" cy="1325563"/>
          </a:xfrm>
        </p:spPr>
        <p:txBody>
          <a:bodyPr/>
          <a:lstStyle/>
          <a:p>
            <a:r>
              <a:rPr lang="en-US" dirty="0">
                <a:highlight>
                  <a:srgbClr val="808080"/>
                </a:highlight>
              </a:rPr>
              <a:t>Option #3</a:t>
            </a:r>
          </a:p>
        </p:txBody>
      </p:sp>
      <p:sp>
        <p:nvSpPr>
          <p:cNvPr id="4" name="TextBox 3">
            <a:extLst>
              <a:ext uri="{FF2B5EF4-FFF2-40B4-BE49-F238E27FC236}">
                <a16:creationId xmlns:a16="http://schemas.microsoft.com/office/drawing/2014/main" id="{22F3B3B4-5BFC-43AF-A4C9-D3AE55D012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9220" name="Picture 4" descr="Image result for antlr4">
            <a:extLst>
              <a:ext uri="{FF2B5EF4-FFF2-40B4-BE49-F238E27FC236}">
                <a16:creationId xmlns:a16="http://schemas.microsoft.com/office/drawing/2014/main" id="{B7D10D36-FEE2-4864-8196-9979927906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0" r="4705"/>
          <a:stretch/>
        </p:blipFill>
        <p:spPr bwMode="auto">
          <a:xfrm>
            <a:off x="3784208" y="64688"/>
            <a:ext cx="6077243" cy="656188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69C43D9-FE09-4ED6-A824-66DC423C3119}"/>
              </a:ext>
            </a:extLst>
          </p:cNvPr>
          <p:cNvSpPr>
            <a:spLocks noGrp="1"/>
          </p:cNvSpPr>
          <p:nvPr>
            <p:ph type="sldNum" sz="quarter" idx="12"/>
          </p:nvPr>
        </p:nvSpPr>
        <p:spPr/>
        <p:txBody>
          <a:bodyPr/>
          <a:lstStyle/>
          <a:p>
            <a:fld id="{08B412BA-8300-467B-A177-417653BA458C}" type="slidenum">
              <a:rPr lang="en-US" smtClean="0"/>
              <a:t>13</a:t>
            </a:fld>
            <a:endParaRPr lang="en-US"/>
          </a:p>
        </p:txBody>
      </p:sp>
    </p:spTree>
    <p:extLst>
      <p:ext uri="{BB962C8B-B14F-4D97-AF65-F5344CB8AC3E}">
        <p14:creationId xmlns:p14="http://schemas.microsoft.com/office/powerpoint/2010/main" val="3103477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34FE-82D8-4158-90D6-4E0107F35EFA}"/>
              </a:ext>
            </a:extLst>
          </p:cNvPr>
          <p:cNvSpPr>
            <a:spLocks noGrp="1"/>
          </p:cNvSpPr>
          <p:nvPr>
            <p:ph type="title"/>
          </p:nvPr>
        </p:nvSpPr>
        <p:spPr>
          <a:xfrm>
            <a:off x="838200" y="365125"/>
            <a:ext cx="10515600" cy="1325563"/>
          </a:xfrm>
        </p:spPr>
        <p:txBody>
          <a:bodyPr/>
          <a:lstStyle/>
          <a:p>
            <a:r>
              <a:rPr lang="en-US"/>
              <a:t>In English words, more or less</a:t>
            </a:r>
            <a:endParaRPr lang="en-US" dirty="0"/>
          </a:p>
        </p:txBody>
      </p:sp>
      <p:sp>
        <p:nvSpPr>
          <p:cNvPr id="3" name="Content Placeholder 2">
            <a:extLst>
              <a:ext uri="{FF2B5EF4-FFF2-40B4-BE49-F238E27FC236}">
                <a16:creationId xmlns:a16="http://schemas.microsoft.com/office/drawing/2014/main" id="{E86448BD-7CBC-47D3-A023-110EC4955C1D}"/>
              </a:ext>
            </a:extLst>
          </p:cNvPr>
          <p:cNvSpPr>
            <a:spLocks noGrp="1"/>
          </p:cNvSpPr>
          <p:nvPr>
            <p:ph idx="1"/>
          </p:nvPr>
        </p:nvSpPr>
        <p:spPr>
          <a:xfrm>
            <a:off x="838200" y="1491175"/>
            <a:ext cx="10515600" cy="4685788"/>
          </a:xfrm>
        </p:spPr>
        <p:txBody>
          <a:bodyPr>
            <a:normAutofit fontScale="92500"/>
          </a:bodyPr>
          <a:lstStyle/>
          <a:p>
            <a:r>
              <a:rPr lang="en-US" sz="6600" dirty="0"/>
              <a:t>Generates a Parser using a given language </a:t>
            </a:r>
          </a:p>
          <a:p>
            <a:r>
              <a:rPr lang="en-US" sz="6600" dirty="0"/>
              <a:t>And a </a:t>
            </a:r>
            <a:r>
              <a:rPr lang="en-US" sz="6600" dirty="0" err="1"/>
              <a:t>Parsetree</a:t>
            </a:r>
            <a:endParaRPr lang="en-US" sz="6600" dirty="0"/>
          </a:p>
          <a:p>
            <a:r>
              <a:rPr lang="en-US" sz="6600" dirty="0"/>
              <a:t>Now can walk through the tree using visitors and listeners</a:t>
            </a:r>
          </a:p>
        </p:txBody>
      </p:sp>
      <p:sp>
        <p:nvSpPr>
          <p:cNvPr id="4" name="TextBox 3">
            <a:extLst>
              <a:ext uri="{FF2B5EF4-FFF2-40B4-BE49-F238E27FC236}">
                <a16:creationId xmlns:a16="http://schemas.microsoft.com/office/drawing/2014/main" id="{00712E68-D2A5-4238-A030-99F55B2BB3F6}"/>
              </a:ext>
            </a:extLst>
          </p:cNvPr>
          <p:cNvSpPr txBox="1"/>
          <p:nvPr/>
        </p:nvSpPr>
        <p:spPr>
          <a:xfrm>
            <a:off x="11236960" y="162560"/>
            <a:ext cx="690880" cy="369332"/>
          </a:xfrm>
          <a:prstGeom prst="rect">
            <a:avLst/>
          </a:prstGeom>
          <a:noFill/>
        </p:spPr>
        <p:txBody>
          <a:bodyPr wrap="square" rtlCol="0">
            <a:spAutoFit/>
          </a:bodyPr>
          <a:lstStyle/>
          <a:p>
            <a:r>
              <a:rPr lang="he-IL"/>
              <a:t>בס"ד</a:t>
            </a:r>
            <a:endParaRPr lang="en-US" dirty="0"/>
          </a:p>
        </p:txBody>
      </p:sp>
      <p:sp>
        <p:nvSpPr>
          <p:cNvPr id="5" name="Slide Number Placeholder 4">
            <a:extLst>
              <a:ext uri="{FF2B5EF4-FFF2-40B4-BE49-F238E27FC236}">
                <a16:creationId xmlns:a16="http://schemas.microsoft.com/office/drawing/2014/main" id="{803DB31A-B7E4-4B9E-87C8-718B3A4F872D}"/>
              </a:ext>
            </a:extLst>
          </p:cNvPr>
          <p:cNvSpPr>
            <a:spLocks noGrp="1"/>
          </p:cNvSpPr>
          <p:nvPr>
            <p:ph type="sldNum" sz="quarter" idx="12"/>
          </p:nvPr>
        </p:nvSpPr>
        <p:spPr/>
        <p:txBody>
          <a:bodyPr/>
          <a:lstStyle/>
          <a:p>
            <a:fld id="{08B412BA-8300-467B-A177-417653BA458C}" type="slidenum">
              <a:rPr lang="en-US" smtClean="0"/>
              <a:t>14</a:t>
            </a:fld>
            <a:endParaRPr lang="en-US"/>
          </a:p>
        </p:txBody>
      </p:sp>
    </p:spTree>
    <p:extLst>
      <p:ext uri="{BB962C8B-B14F-4D97-AF65-F5344CB8AC3E}">
        <p14:creationId xmlns:p14="http://schemas.microsoft.com/office/powerpoint/2010/main" val="28048191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2000"/>
                                        <p:tgtEl>
                                          <p:spTgt spid="3">
                                            <p:txEl>
                                              <p:pRg st="2" end="2"/>
                                            </p:txEl>
                                          </p:spTgt>
                                        </p:tgtEl>
                                      </p:cBhvr>
                                    </p:animEffect>
                                    <p:anim calcmode="lin" valueType="num">
                                      <p:cBhvr>
                                        <p:cTn id="17"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18"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34FE-82D8-4158-90D6-4E0107F35EFA}"/>
              </a:ext>
            </a:extLst>
          </p:cNvPr>
          <p:cNvSpPr>
            <a:spLocks noGrp="1"/>
          </p:cNvSpPr>
          <p:nvPr>
            <p:ph type="title"/>
          </p:nvPr>
        </p:nvSpPr>
        <p:spPr>
          <a:xfrm>
            <a:off x="838200" y="365125"/>
            <a:ext cx="10515600" cy="1325563"/>
          </a:xfrm>
        </p:spPr>
        <p:txBody>
          <a:bodyPr/>
          <a:lstStyle/>
          <a:p>
            <a:r>
              <a:rPr lang="en-US"/>
              <a:t>In English words, more or less</a:t>
            </a:r>
            <a:endParaRPr lang="en-US" dirty="0"/>
          </a:p>
        </p:txBody>
      </p:sp>
      <p:sp>
        <p:nvSpPr>
          <p:cNvPr id="3" name="Content Placeholder 2">
            <a:extLst>
              <a:ext uri="{FF2B5EF4-FFF2-40B4-BE49-F238E27FC236}">
                <a16:creationId xmlns:a16="http://schemas.microsoft.com/office/drawing/2014/main" id="{E86448BD-7CBC-47D3-A023-110EC4955C1D}"/>
              </a:ext>
            </a:extLst>
          </p:cNvPr>
          <p:cNvSpPr>
            <a:spLocks noGrp="1"/>
          </p:cNvSpPr>
          <p:nvPr>
            <p:ph idx="1"/>
          </p:nvPr>
        </p:nvSpPr>
        <p:spPr>
          <a:xfrm>
            <a:off x="838200" y="1690687"/>
            <a:ext cx="5506329" cy="4486275"/>
          </a:xfrm>
        </p:spPr>
        <p:txBody>
          <a:bodyPr>
            <a:normAutofit lnSpcReduction="10000"/>
          </a:bodyPr>
          <a:lstStyle/>
          <a:p>
            <a:pPr marL="0" indent="0">
              <a:buNone/>
            </a:pPr>
            <a:r>
              <a:rPr lang="en-US" sz="5400" dirty="0"/>
              <a:t>Then walk manually or use a tree walker to (sprint and) react to stuff through a visitor or listener. </a:t>
            </a:r>
          </a:p>
        </p:txBody>
      </p:sp>
      <p:sp>
        <p:nvSpPr>
          <p:cNvPr id="4" name="TextBox 3">
            <a:extLst>
              <a:ext uri="{FF2B5EF4-FFF2-40B4-BE49-F238E27FC236}">
                <a16:creationId xmlns:a16="http://schemas.microsoft.com/office/drawing/2014/main" id="{00712E68-D2A5-4238-A030-99F55B2BB3F6}"/>
              </a:ext>
            </a:extLst>
          </p:cNvPr>
          <p:cNvSpPr txBox="1"/>
          <p:nvPr/>
        </p:nvSpPr>
        <p:spPr>
          <a:xfrm>
            <a:off x="11236960" y="162560"/>
            <a:ext cx="690880" cy="369332"/>
          </a:xfrm>
          <a:prstGeom prst="rect">
            <a:avLst/>
          </a:prstGeom>
          <a:noFill/>
        </p:spPr>
        <p:txBody>
          <a:bodyPr wrap="square" rtlCol="0">
            <a:spAutoFit/>
          </a:bodyPr>
          <a:lstStyle/>
          <a:p>
            <a:r>
              <a:rPr lang="he-IL"/>
              <a:t>בס"ד</a:t>
            </a:r>
            <a:endParaRPr lang="en-US" dirty="0"/>
          </a:p>
        </p:txBody>
      </p:sp>
      <p:pic>
        <p:nvPicPr>
          <p:cNvPr id="10242" name="Picture 2" descr="Image result for walk">
            <a:extLst>
              <a:ext uri="{FF2B5EF4-FFF2-40B4-BE49-F238E27FC236}">
                <a16:creationId xmlns:a16="http://schemas.microsoft.com/office/drawing/2014/main" id="{6FD04B5F-835A-4995-804C-C9F0DDBC5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69"/>
          <a:stretch/>
        </p:blipFill>
        <p:spPr bwMode="auto">
          <a:xfrm>
            <a:off x="6096000" y="1690687"/>
            <a:ext cx="5720960" cy="4486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6E4BE8-5264-44BE-9357-3433E36299C0}"/>
              </a:ext>
            </a:extLst>
          </p:cNvPr>
          <p:cNvSpPr txBox="1"/>
          <p:nvPr/>
        </p:nvSpPr>
        <p:spPr>
          <a:xfrm>
            <a:off x="8932984" y="3013501"/>
            <a:ext cx="2669345" cy="830997"/>
          </a:xfrm>
          <a:prstGeom prst="rect">
            <a:avLst/>
          </a:prstGeom>
          <a:solidFill>
            <a:schemeClr val="accent6">
              <a:lumMod val="75000"/>
            </a:schemeClr>
          </a:solidFill>
        </p:spPr>
        <p:txBody>
          <a:bodyPr wrap="square" rtlCol="0">
            <a:spAutoFit/>
          </a:bodyPr>
          <a:lstStyle/>
          <a:p>
            <a:r>
              <a:rPr lang="en-US" sz="4800" dirty="0"/>
              <a:t>Programs</a:t>
            </a:r>
          </a:p>
        </p:txBody>
      </p:sp>
      <p:sp>
        <p:nvSpPr>
          <p:cNvPr id="6" name="Slide Number Placeholder 5">
            <a:extLst>
              <a:ext uri="{FF2B5EF4-FFF2-40B4-BE49-F238E27FC236}">
                <a16:creationId xmlns:a16="http://schemas.microsoft.com/office/drawing/2014/main" id="{A287D260-0AF7-4703-8614-DE04BB731AD8}"/>
              </a:ext>
            </a:extLst>
          </p:cNvPr>
          <p:cNvSpPr>
            <a:spLocks noGrp="1"/>
          </p:cNvSpPr>
          <p:nvPr>
            <p:ph type="sldNum" sz="quarter" idx="12"/>
          </p:nvPr>
        </p:nvSpPr>
        <p:spPr/>
        <p:txBody>
          <a:bodyPr/>
          <a:lstStyle/>
          <a:p>
            <a:fld id="{08B412BA-8300-467B-A177-417653BA458C}" type="slidenum">
              <a:rPr lang="en-US" smtClean="0"/>
              <a:t>15</a:t>
            </a:fld>
            <a:endParaRPr lang="en-US"/>
          </a:p>
        </p:txBody>
      </p:sp>
    </p:spTree>
    <p:extLst>
      <p:ext uri="{BB962C8B-B14F-4D97-AF65-F5344CB8AC3E}">
        <p14:creationId xmlns:p14="http://schemas.microsoft.com/office/powerpoint/2010/main" val="2543258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pattFill prst="weave">
          <a:fgClr>
            <a:srgbClr val="92D05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34FE-82D8-4158-90D6-4E0107F35EFA}"/>
              </a:ext>
            </a:extLst>
          </p:cNvPr>
          <p:cNvSpPr>
            <a:spLocks noGrp="1"/>
          </p:cNvSpPr>
          <p:nvPr>
            <p:ph type="title"/>
          </p:nvPr>
        </p:nvSpPr>
        <p:spPr>
          <a:xfrm>
            <a:off x="838200" y="365125"/>
            <a:ext cx="10515600" cy="1325563"/>
          </a:xfrm>
        </p:spPr>
        <p:txBody>
          <a:bodyPr/>
          <a:lstStyle/>
          <a:p>
            <a:r>
              <a:rPr lang="en-US"/>
              <a:t>In English words, more or less</a:t>
            </a:r>
            <a:endParaRPr lang="en-US" dirty="0"/>
          </a:p>
        </p:txBody>
      </p:sp>
      <p:sp>
        <p:nvSpPr>
          <p:cNvPr id="3" name="Content Placeholder 2">
            <a:extLst>
              <a:ext uri="{FF2B5EF4-FFF2-40B4-BE49-F238E27FC236}">
                <a16:creationId xmlns:a16="http://schemas.microsoft.com/office/drawing/2014/main" id="{E86448BD-7CBC-47D3-A023-110EC4955C1D}"/>
              </a:ext>
            </a:extLst>
          </p:cNvPr>
          <p:cNvSpPr>
            <a:spLocks noGrp="1"/>
          </p:cNvSpPr>
          <p:nvPr>
            <p:ph idx="1"/>
          </p:nvPr>
        </p:nvSpPr>
        <p:spPr>
          <a:xfrm>
            <a:off x="838200" y="1491175"/>
            <a:ext cx="10515600" cy="4685788"/>
          </a:xfrm>
        </p:spPr>
        <p:txBody>
          <a:bodyPr>
            <a:normAutofit/>
          </a:bodyPr>
          <a:lstStyle/>
          <a:p>
            <a:r>
              <a:rPr lang="en-US" sz="6600" dirty="0"/>
              <a:t>Specific languages, such as:</a:t>
            </a:r>
          </a:p>
          <a:p>
            <a:pPr lvl="1"/>
            <a:r>
              <a:rPr lang="en-US" sz="6200" dirty="0"/>
              <a:t>Java, Python</a:t>
            </a:r>
          </a:p>
          <a:p>
            <a:pPr lvl="1"/>
            <a:r>
              <a:rPr lang="en-US" sz="6200" dirty="0"/>
              <a:t>JS, Go</a:t>
            </a:r>
          </a:p>
          <a:p>
            <a:pPr lvl="1"/>
            <a:r>
              <a:rPr lang="en-US" sz="6200" dirty="0"/>
              <a:t>Maybe in the future: English, Hebrew, and Japanese</a:t>
            </a:r>
          </a:p>
        </p:txBody>
      </p:sp>
      <p:sp>
        <p:nvSpPr>
          <p:cNvPr id="4" name="TextBox 3">
            <a:extLst>
              <a:ext uri="{FF2B5EF4-FFF2-40B4-BE49-F238E27FC236}">
                <a16:creationId xmlns:a16="http://schemas.microsoft.com/office/drawing/2014/main" id="{00712E68-D2A5-4238-A030-99F55B2BB3F6}"/>
              </a:ext>
            </a:extLst>
          </p:cNvPr>
          <p:cNvSpPr txBox="1"/>
          <p:nvPr/>
        </p:nvSpPr>
        <p:spPr>
          <a:xfrm>
            <a:off x="11236960" y="162560"/>
            <a:ext cx="690880" cy="369332"/>
          </a:xfrm>
          <a:prstGeom prst="rect">
            <a:avLst/>
          </a:prstGeom>
          <a:noFill/>
        </p:spPr>
        <p:txBody>
          <a:bodyPr wrap="square" rtlCol="0">
            <a:spAutoFit/>
          </a:bodyPr>
          <a:lstStyle/>
          <a:p>
            <a:r>
              <a:rPr lang="he-IL"/>
              <a:t>בס"ד</a:t>
            </a:r>
            <a:endParaRPr lang="en-US" dirty="0"/>
          </a:p>
        </p:txBody>
      </p:sp>
      <p:sp>
        <p:nvSpPr>
          <p:cNvPr id="5" name="Slide Number Placeholder 4">
            <a:extLst>
              <a:ext uri="{FF2B5EF4-FFF2-40B4-BE49-F238E27FC236}">
                <a16:creationId xmlns:a16="http://schemas.microsoft.com/office/drawing/2014/main" id="{71A3621D-5B70-4607-BB30-4F96251362AB}"/>
              </a:ext>
            </a:extLst>
          </p:cNvPr>
          <p:cNvSpPr>
            <a:spLocks noGrp="1"/>
          </p:cNvSpPr>
          <p:nvPr>
            <p:ph type="sldNum" sz="quarter" idx="12"/>
          </p:nvPr>
        </p:nvSpPr>
        <p:spPr/>
        <p:txBody>
          <a:bodyPr/>
          <a:lstStyle/>
          <a:p>
            <a:fld id="{08B412BA-8300-467B-A177-417653BA458C}" type="slidenum">
              <a:rPr lang="en-US" smtClean="0"/>
              <a:t>16</a:t>
            </a:fld>
            <a:endParaRPr lang="en-US"/>
          </a:p>
        </p:txBody>
      </p:sp>
    </p:spTree>
    <p:extLst>
      <p:ext uri="{BB962C8B-B14F-4D97-AF65-F5344CB8AC3E}">
        <p14:creationId xmlns:p14="http://schemas.microsoft.com/office/powerpoint/2010/main" val="6759320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2000"/>
                                        <p:tgtEl>
                                          <p:spTgt spid="3">
                                            <p:txEl>
                                              <p:pRg st="1" end="1"/>
                                            </p:txEl>
                                          </p:spTgt>
                                        </p:tgtEl>
                                      </p:cBhvr>
                                    </p:animEffect>
                                    <p:anim calcmode="lin" valueType="num">
                                      <p:cBhvr>
                                        <p:cTn id="16"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7"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000"/>
                                        <p:tgtEl>
                                          <p:spTgt spid="3">
                                            <p:txEl>
                                              <p:pRg st="2" end="2"/>
                                            </p:txEl>
                                          </p:spTgt>
                                        </p:tgtEl>
                                      </p:cBhvr>
                                    </p:animEffect>
                                    <p:anim calcmode="lin" valueType="num">
                                      <p:cBhvr>
                                        <p:cTn id="23"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4"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heel(1)">
                                      <p:cBhvr>
                                        <p:cTn id="2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0D2137F-5B97-42A3-90B2-06072196EBCB}"/>
              </a:ext>
            </a:extLst>
          </p:cNvPr>
          <p:cNvPicPr>
            <a:picLocks noChangeAspect="1"/>
          </p:cNvPicPr>
          <p:nvPr/>
        </p:nvPicPr>
        <p:blipFill rotWithShape="1">
          <a:blip r:embed="rId2">
            <a:alphaModFix amt="50000"/>
            <a:extLst/>
          </a:blip>
          <a:srcRect l="4000"/>
          <a:stretch/>
        </p:blipFill>
        <p:spPr>
          <a:xfrm>
            <a:off x="20" y="1"/>
            <a:ext cx="12191980" cy="6857999"/>
          </a:xfrm>
          <a:prstGeom prst="rect">
            <a:avLst/>
          </a:prstGeom>
        </p:spPr>
      </p:pic>
      <p:sp>
        <p:nvSpPr>
          <p:cNvPr id="2" name="Title 1">
            <a:extLst>
              <a:ext uri="{FF2B5EF4-FFF2-40B4-BE49-F238E27FC236}">
                <a16:creationId xmlns:a16="http://schemas.microsoft.com/office/drawing/2014/main" id="{6771FF76-D4FF-4505-B437-8B50446DD758}"/>
              </a:ext>
            </a:extLst>
          </p:cNvPr>
          <p:cNvSpPr>
            <a:spLocks noGrp="1"/>
          </p:cNvSpPr>
          <p:nvPr>
            <p:ph type="title"/>
          </p:nvPr>
        </p:nvSpPr>
        <p:spPr>
          <a:xfrm>
            <a:off x="1342586" y="531891"/>
            <a:ext cx="9144000" cy="2383373"/>
          </a:xfrm>
        </p:spPr>
        <p:txBody>
          <a:bodyPr vert="horz" lIns="91440" tIns="45720" rIns="91440" bIns="45720" rtlCol="0" anchor="b">
            <a:normAutofit/>
          </a:bodyPr>
          <a:lstStyle/>
          <a:p>
            <a:pPr algn="ctr"/>
            <a:r>
              <a:rPr lang="en-US" sz="16600" dirty="0"/>
              <a:t>ANTLR</a:t>
            </a:r>
          </a:p>
        </p:txBody>
      </p:sp>
      <p:sp>
        <p:nvSpPr>
          <p:cNvPr id="3" name="TextBox 2">
            <a:extLst>
              <a:ext uri="{FF2B5EF4-FFF2-40B4-BE49-F238E27FC236}">
                <a16:creationId xmlns:a16="http://schemas.microsoft.com/office/drawing/2014/main" id="{5FD20035-43E8-423B-ADCD-BB24CA0F5BAB}"/>
              </a:ext>
            </a:extLst>
          </p:cNvPr>
          <p:cNvSpPr txBox="1"/>
          <p:nvPr/>
        </p:nvSpPr>
        <p:spPr>
          <a:xfrm>
            <a:off x="801859" y="4159404"/>
            <a:ext cx="10846190" cy="1988178"/>
          </a:xfrm>
          <a:prstGeom prst="rect">
            <a:avLst/>
          </a:prstGeom>
        </p:spPr>
        <p:txBody>
          <a:bodyPr vert="horz" lIns="91440" tIns="45720" rIns="91440" bIns="45720" rtlCol="0">
            <a:normAutofit fontScale="92500"/>
          </a:bodyPr>
          <a:lstStyle/>
          <a:p>
            <a:pPr algn="ctr">
              <a:lnSpc>
                <a:spcPct val="90000"/>
              </a:lnSpc>
              <a:spcBef>
                <a:spcPts val="1000"/>
              </a:spcBef>
            </a:pPr>
            <a:r>
              <a:rPr lang="en-US" sz="6600" dirty="0">
                <a:solidFill>
                  <a:srgbClr val="FFFFFF"/>
                </a:solidFill>
                <a:highlight>
                  <a:srgbClr val="808000"/>
                </a:highlight>
              </a:rPr>
              <a:t>From the GitHub repository: </a:t>
            </a:r>
          </a:p>
          <a:p>
            <a:pPr algn="ctr">
              <a:lnSpc>
                <a:spcPct val="90000"/>
              </a:lnSpc>
              <a:spcBef>
                <a:spcPts val="1000"/>
              </a:spcBef>
            </a:pPr>
            <a:r>
              <a:rPr lang="en-US" sz="6600" dirty="0">
                <a:solidFill>
                  <a:srgbClr val="FFFFFF"/>
                </a:solidFill>
                <a:highlight>
                  <a:srgbClr val="FFFF00"/>
                </a:highlight>
                <a:hlinkClick r:id="rId3"/>
              </a:rPr>
              <a:t>https://github.com/antlr/antlr4</a:t>
            </a:r>
            <a:endParaRPr lang="en-US" sz="6600" dirty="0">
              <a:solidFill>
                <a:srgbClr val="FFFFFF"/>
              </a:solidFill>
              <a:highlight>
                <a:srgbClr val="FFFF00"/>
              </a:highlight>
            </a:endParaRPr>
          </a:p>
        </p:txBody>
      </p:sp>
      <p:sp>
        <p:nvSpPr>
          <p:cNvPr id="4" name="TextBox 3">
            <a:extLst>
              <a:ext uri="{FF2B5EF4-FFF2-40B4-BE49-F238E27FC236}">
                <a16:creationId xmlns:a16="http://schemas.microsoft.com/office/drawing/2014/main" id="{1AF20027-5E68-40D0-9515-71B5D2ECA155}"/>
              </a:ext>
            </a:extLst>
          </p:cNvPr>
          <p:cNvSpPr txBox="1"/>
          <p:nvPr/>
        </p:nvSpPr>
        <p:spPr>
          <a:xfrm>
            <a:off x="11236960" y="162560"/>
            <a:ext cx="690880" cy="369332"/>
          </a:xfrm>
          <a:prstGeom prst="rect">
            <a:avLst/>
          </a:prstGeom>
          <a:noFill/>
        </p:spPr>
        <p:txBody>
          <a:bodyPr wrap="square" rtlCol="0">
            <a:spAutoFit/>
          </a:bodyPr>
          <a:lstStyle/>
          <a:p>
            <a:pPr>
              <a:spcAft>
                <a:spcPts val="600"/>
              </a:spcAft>
            </a:pPr>
            <a:r>
              <a:rPr lang="he-IL" dirty="0"/>
              <a:t>בס"ד</a:t>
            </a:r>
            <a:endParaRPr lang="en-US"/>
          </a:p>
        </p:txBody>
      </p:sp>
      <p:sp>
        <p:nvSpPr>
          <p:cNvPr id="6" name="TextBox 5">
            <a:extLst>
              <a:ext uri="{FF2B5EF4-FFF2-40B4-BE49-F238E27FC236}">
                <a16:creationId xmlns:a16="http://schemas.microsoft.com/office/drawing/2014/main" id="{8B0C3C19-022E-41C6-8959-2B4A45E90091}"/>
              </a:ext>
            </a:extLst>
          </p:cNvPr>
          <p:cNvSpPr txBox="1"/>
          <p:nvPr/>
        </p:nvSpPr>
        <p:spPr>
          <a:xfrm>
            <a:off x="0" y="2848706"/>
            <a:ext cx="12192000" cy="923330"/>
          </a:xfrm>
          <a:prstGeom prst="rect">
            <a:avLst/>
          </a:prstGeom>
          <a:noFill/>
        </p:spPr>
        <p:txBody>
          <a:bodyPr wrap="square" rtlCol="0">
            <a:spAutoFit/>
          </a:bodyPr>
          <a:lstStyle/>
          <a:p>
            <a:pPr algn="ctr"/>
            <a:r>
              <a:rPr lang="en-US" sz="5400" dirty="0" err="1"/>
              <a:t>ANother</a:t>
            </a:r>
            <a:r>
              <a:rPr lang="en-US" sz="5400" dirty="0"/>
              <a:t> Tool for Language Recognition</a:t>
            </a:r>
          </a:p>
        </p:txBody>
      </p:sp>
      <p:sp>
        <p:nvSpPr>
          <p:cNvPr id="7" name="Slide Number Placeholder 6">
            <a:extLst>
              <a:ext uri="{FF2B5EF4-FFF2-40B4-BE49-F238E27FC236}">
                <a16:creationId xmlns:a16="http://schemas.microsoft.com/office/drawing/2014/main" id="{67D220D3-C068-4D5C-880C-E1308CD165E2}"/>
              </a:ext>
            </a:extLst>
          </p:cNvPr>
          <p:cNvSpPr>
            <a:spLocks noGrp="1"/>
          </p:cNvSpPr>
          <p:nvPr>
            <p:ph type="sldNum" sz="quarter" idx="12"/>
          </p:nvPr>
        </p:nvSpPr>
        <p:spPr/>
        <p:txBody>
          <a:bodyPr/>
          <a:lstStyle/>
          <a:p>
            <a:fld id="{08B412BA-8300-467B-A177-417653BA458C}" type="slidenum">
              <a:rPr lang="en-US" smtClean="0"/>
              <a:t>17</a:t>
            </a:fld>
            <a:endParaRPr lang="en-US"/>
          </a:p>
        </p:txBody>
      </p:sp>
    </p:spTree>
    <p:extLst>
      <p:ext uri="{BB962C8B-B14F-4D97-AF65-F5344CB8AC3E}">
        <p14:creationId xmlns:p14="http://schemas.microsoft.com/office/powerpoint/2010/main" val="488320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1FF76-D4FF-4505-B437-8B50446DD758}"/>
              </a:ext>
            </a:extLst>
          </p:cNvPr>
          <p:cNvSpPr>
            <a:spLocks noGrp="1"/>
          </p:cNvSpPr>
          <p:nvPr>
            <p:ph type="title"/>
          </p:nvPr>
        </p:nvSpPr>
        <p:spPr>
          <a:xfrm>
            <a:off x="838200" y="13430"/>
            <a:ext cx="10515600" cy="1325563"/>
          </a:xfrm>
        </p:spPr>
        <p:txBody>
          <a:bodyPr/>
          <a:lstStyle/>
          <a:p>
            <a:pPr algn="ctr"/>
            <a:r>
              <a:rPr lang="en-US" dirty="0"/>
              <a:t>ANTLR Steps</a:t>
            </a:r>
          </a:p>
        </p:txBody>
      </p:sp>
      <p:sp>
        <p:nvSpPr>
          <p:cNvPr id="4" name="TextBox 3">
            <a:extLst>
              <a:ext uri="{FF2B5EF4-FFF2-40B4-BE49-F238E27FC236}">
                <a16:creationId xmlns:a16="http://schemas.microsoft.com/office/drawing/2014/main" id="{1AF20027-5E68-40D0-9515-71B5D2ECA155}"/>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3" name="TextBox 2">
            <a:extLst>
              <a:ext uri="{FF2B5EF4-FFF2-40B4-BE49-F238E27FC236}">
                <a16:creationId xmlns:a16="http://schemas.microsoft.com/office/drawing/2014/main" id="{FCDC55BD-B697-4F0A-BE1F-1E8F72150034}"/>
              </a:ext>
            </a:extLst>
          </p:cNvPr>
          <p:cNvSpPr txBox="1"/>
          <p:nvPr/>
        </p:nvSpPr>
        <p:spPr>
          <a:xfrm>
            <a:off x="295422" y="1097284"/>
            <a:ext cx="11632418" cy="1938992"/>
          </a:xfrm>
          <a:prstGeom prst="rect">
            <a:avLst/>
          </a:prstGeom>
          <a:noFill/>
        </p:spPr>
        <p:txBody>
          <a:bodyPr wrap="square" rtlCol="0">
            <a:spAutoFit/>
          </a:bodyPr>
          <a:lstStyle/>
          <a:p>
            <a:r>
              <a:rPr lang="en-US" sz="4000" dirty="0"/>
              <a:t>ANTLR runs the </a:t>
            </a:r>
            <a:r>
              <a:rPr lang="en-US" sz="4000" dirty="0" err="1"/>
              <a:t>Lexer</a:t>
            </a:r>
            <a:r>
              <a:rPr lang="en-US" sz="4000" dirty="0"/>
              <a:t> to split the grammar into tokens, and then runs the Parser to create a </a:t>
            </a:r>
            <a:r>
              <a:rPr lang="en-US" sz="4000" dirty="0" err="1"/>
              <a:t>ParseTree</a:t>
            </a:r>
            <a:r>
              <a:rPr lang="en-US" sz="4000" dirty="0"/>
              <a:t> from which one can implement a visitor and/or a listener.</a:t>
            </a:r>
          </a:p>
        </p:txBody>
      </p:sp>
      <p:pic>
        <p:nvPicPr>
          <p:cNvPr id="5" name="Picture 4">
            <a:extLst>
              <a:ext uri="{FF2B5EF4-FFF2-40B4-BE49-F238E27FC236}">
                <a16:creationId xmlns:a16="http://schemas.microsoft.com/office/drawing/2014/main" id="{585D56B2-B87D-4F2C-927F-A74520D9BBDA}"/>
              </a:ext>
            </a:extLst>
          </p:cNvPr>
          <p:cNvPicPr>
            <a:picLocks noChangeAspect="1"/>
          </p:cNvPicPr>
          <p:nvPr/>
        </p:nvPicPr>
        <p:blipFill>
          <a:blip r:embed="rId3"/>
          <a:stretch>
            <a:fillRect/>
          </a:stretch>
        </p:blipFill>
        <p:spPr>
          <a:xfrm>
            <a:off x="295421" y="3106030"/>
            <a:ext cx="11632417" cy="3321809"/>
          </a:xfrm>
          <a:prstGeom prst="rect">
            <a:avLst/>
          </a:prstGeom>
        </p:spPr>
      </p:pic>
      <p:sp>
        <p:nvSpPr>
          <p:cNvPr id="6" name="Slide Number Placeholder 5">
            <a:extLst>
              <a:ext uri="{FF2B5EF4-FFF2-40B4-BE49-F238E27FC236}">
                <a16:creationId xmlns:a16="http://schemas.microsoft.com/office/drawing/2014/main" id="{F414A350-8567-45F2-BA46-7A177EF06C5C}"/>
              </a:ext>
            </a:extLst>
          </p:cNvPr>
          <p:cNvSpPr>
            <a:spLocks noGrp="1"/>
          </p:cNvSpPr>
          <p:nvPr>
            <p:ph type="sldNum" sz="quarter" idx="12"/>
          </p:nvPr>
        </p:nvSpPr>
        <p:spPr/>
        <p:txBody>
          <a:bodyPr/>
          <a:lstStyle/>
          <a:p>
            <a:fld id="{08B412BA-8300-467B-A177-417653BA458C}" type="slidenum">
              <a:rPr lang="en-US" smtClean="0"/>
              <a:t>18</a:t>
            </a:fld>
            <a:endParaRPr lang="en-US"/>
          </a:p>
        </p:txBody>
      </p:sp>
    </p:spTree>
    <p:extLst>
      <p:ext uri="{BB962C8B-B14F-4D97-AF65-F5344CB8AC3E}">
        <p14:creationId xmlns:p14="http://schemas.microsoft.com/office/powerpoint/2010/main" val="26264896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1FF76-D4FF-4505-B437-8B50446DD758}"/>
              </a:ext>
            </a:extLst>
          </p:cNvPr>
          <p:cNvSpPr>
            <a:spLocks noGrp="1"/>
          </p:cNvSpPr>
          <p:nvPr>
            <p:ph type="title"/>
          </p:nvPr>
        </p:nvSpPr>
        <p:spPr/>
        <p:txBody>
          <a:bodyPr/>
          <a:lstStyle/>
          <a:p>
            <a:r>
              <a:rPr lang="en-US" dirty="0"/>
              <a:t>How ANTLR works</a:t>
            </a:r>
          </a:p>
        </p:txBody>
      </p:sp>
      <p:sp>
        <p:nvSpPr>
          <p:cNvPr id="4" name="TextBox 3">
            <a:extLst>
              <a:ext uri="{FF2B5EF4-FFF2-40B4-BE49-F238E27FC236}">
                <a16:creationId xmlns:a16="http://schemas.microsoft.com/office/drawing/2014/main" id="{1AF20027-5E68-40D0-9515-71B5D2ECA155}"/>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8194" name="Picture 2" descr="Image result for antlr">
            <a:extLst>
              <a:ext uri="{FF2B5EF4-FFF2-40B4-BE49-F238E27FC236}">
                <a16:creationId xmlns:a16="http://schemas.microsoft.com/office/drawing/2014/main" id="{6D296A8C-1521-4DC9-90EB-DCC620783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127" y="1411247"/>
            <a:ext cx="9679745" cy="544675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3961755-2647-4B1B-9C06-50014181E45F}"/>
              </a:ext>
            </a:extLst>
          </p:cNvPr>
          <p:cNvSpPr>
            <a:spLocks noGrp="1"/>
          </p:cNvSpPr>
          <p:nvPr>
            <p:ph type="sldNum" sz="quarter" idx="12"/>
          </p:nvPr>
        </p:nvSpPr>
        <p:spPr/>
        <p:txBody>
          <a:bodyPr/>
          <a:lstStyle/>
          <a:p>
            <a:fld id="{08B412BA-8300-467B-A177-417653BA458C}" type="slidenum">
              <a:rPr lang="en-US" smtClean="0"/>
              <a:t>19</a:t>
            </a:fld>
            <a:endParaRPr lang="en-US"/>
          </a:p>
        </p:txBody>
      </p:sp>
    </p:spTree>
    <p:extLst>
      <p:ext uri="{BB962C8B-B14F-4D97-AF65-F5344CB8AC3E}">
        <p14:creationId xmlns:p14="http://schemas.microsoft.com/office/powerpoint/2010/main" val="8707078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ltUpDiag">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C8F7-7B95-4028-BA3D-2E1ED63820CB}"/>
              </a:ext>
            </a:extLst>
          </p:cNvPr>
          <p:cNvSpPr>
            <a:spLocks noGrp="1"/>
          </p:cNvSpPr>
          <p:nvPr>
            <p:ph type="ctrTitle"/>
          </p:nvPr>
        </p:nvSpPr>
        <p:spPr>
          <a:xfrm>
            <a:off x="616975" y="4911767"/>
            <a:ext cx="9765889" cy="1872494"/>
          </a:xfrm>
        </p:spPr>
        <p:txBody>
          <a:bodyPr>
            <a:normAutofit fontScale="90000"/>
          </a:bodyPr>
          <a:lstStyle/>
          <a:p>
            <a:r>
              <a:rPr lang="en-US" sz="13800" dirty="0" err="1"/>
              <a:t>Goob</a:t>
            </a:r>
            <a:r>
              <a:rPr lang="en-US" sz="13800" dirty="0"/>
              <a:t> stuff</a:t>
            </a:r>
          </a:p>
        </p:txBody>
      </p:sp>
      <p:sp>
        <p:nvSpPr>
          <p:cNvPr id="4" name="TextBox 3">
            <a:extLst>
              <a:ext uri="{FF2B5EF4-FFF2-40B4-BE49-F238E27FC236}">
                <a16:creationId xmlns:a16="http://schemas.microsoft.com/office/drawing/2014/main" id="{AAC891AE-23B1-4444-8EF0-74AE9280E1D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5124" name="Picture 4" descr="Image result for goob">
            <a:extLst>
              <a:ext uri="{FF2B5EF4-FFF2-40B4-BE49-F238E27FC236}">
                <a16:creationId xmlns:a16="http://schemas.microsoft.com/office/drawing/2014/main" id="{B4F6A069-5131-448F-AF39-0590B0840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81716" cy="488171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goob">
            <a:extLst>
              <a:ext uri="{FF2B5EF4-FFF2-40B4-BE49-F238E27FC236}">
                <a16:creationId xmlns:a16="http://schemas.microsoft.com/office/drawing/2014/main" id="{D3536186-471C-422C-ABEB-8887A9F20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1716" y="531892"/>
            <a:ext cx="7177892" cy="37449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8A8F31D-5A98-4070-8C20-60226749808F}"/>
              </a:ext>
            </a:extLst>
          </p:cNvPr>
          <p:cNvSpPr>
            <a:spLocks noGrp="1"/>
          </p:cNvSpPr>
          <p:nvPr>
            <p:ph type="sldNum" sz="quarter" idx="12"/>
          </p:nvPr>
        </p:nvSpPr>
        <p:spPr/>
        <p:txBody>
          <a:bodyPr/>
          <a:lstStyle/>
          <a:p>
            <a:fld id="{08B412BA-8300-467B-A177-417653BA458C}" type="slidenum">
              <a:rPr lang="en-US" smtClean="0"/>
              <a:t>2</a:t>
            </a:fld>
            <a:endParaRPr lang="en-US"/>
          </a:p>
        </p:txBody>
      </p:sp>
    </p:spTree>
    <p:extLst>
      <p:ext uri="{BB962C8B-B14F-4D97-AF65-F5344CB8AC3E}">
        <p14:creationId xmlns:p14="http://schemas.microsoft.com/office/powerpoint/2010/main" val="8673454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0C4B-7FF9-4888-9DC6-73B6E2730B78}"/>
              </a:ext>
            </a:extLst>
          </p:cNvPr>
          <p:cNvSpPr>
            <a:spLocks noGrp="1"/>
          </p:cNvSpPr>
          <p:nvPr>
            <p:ph type="ctrTitle"/>
          </p:nvPr>
        </p:nvSpPr>
        <p:spPr/>
        <p:txBody>
          <a:bodyPr/>
          <a:lstStyle/>
          <a:p>
            <a:r>
              <a:rPr lang="en-US" dirty="0"/>
              <a:t>Example</a:t>
            </a:r>
          </a:p>
        </p:txBody>
      </p:sp>
      <p:sp>
        <p:nvSpPr>
          <p:cNvPr id="3" name="Subtitle 2">
            <a:extLst>
              <a:ext uri="{FF2B5EF4-FFF2-40B4-BE49-F238E27FC236}">
                <a16:creationId xmlns:a16="http://schemas.microsoft.com/office/drawing/2014/main" id="{513A18CB-E5BD-4C4A-AB57-D3C51B33282C}"/>
              </a:ext>
            </a:extLst>
          </p:cNvPr>
          <p:cNvSpPr>
            <a:spLocks noGrp="1"/>
          </p:cNvSpPr>
          <p:nvPr>
            <p:ph type="subTitle" idx="1"/>
          </p:nvPr>
        </p:nvSpPr>
        <p:spPr/>
        <p:txBody>
          <a:bodyPr/>
          <a:lstStyle/>
          <a:p>
            <a:r>
              <a:rPr lang="en-US" dirty="0"/>
              <a:t>Using </a:t>
            </a:r>
          </a:p>
        </p:txBody>
      </p:sp>
      <p:sp>
        <p:nvSpPr>
          <p:cNvPr id="4" name="TextBox 3">
            <a:extLst>
              <a:ext uri="{FF2B5EF4-FFF2-40B4-BE49-F238E27FC236}">
                <a16:creationId xmlns:a16="http://schemas.microsoft.com/office/drawing/2014/main" id="{390DC8EE-4695-48B7-AA26-61C131DE0A5B}"/>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D255288A-DC5F-463D-88EF-D6002564A1C2}"/>
              </a:ext>
            </a:extLst>
          </p:cNvPr>
          <p:cNvSpPr>
            <a:spLocks noGrp="1"/>
          </p:cNvSpPr>
          <p:nvPr>
            <p:ph type="sldNum" sz="quarter" idx="12"/>
          </p:nvPr>
        </p:nvSpPr>
        <p:spPr/>
        <p:txBody>
          <a:bodyPr/>
          <a:lstStyle/>
          <a:p>
            <a:fld id="{08B412BA-8300-467B-A177-417653BA458C}" type="slidenum">
              <a:rPr lang="en-US" smtClean="0"/>
              <a:t>20</a:t>
            </a:fld>
            <a:endParaRPr lang="en-US"/>
          </a:p>
        </p:txBody>
      </p:sp>
    </p:spTree>
    <p:extLst>
      <p:ext uri="{BB962C8B-B14F-4D97-AF65-F5344CB8AC3E}">
        <p14:creationId xmlns:p14="http://schemas.microsoft.com/office/powerpoint/2010/main" val="22282772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C1C0DD-6E17-453C-AB44-BE737AB2AE8F}"/>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3" name="Rectangle 2">
            <a:extLst>
              <a:ext uri="{FF2B5EF4-FFF2-40B4-BE49-F238E27FC236}">
                <a16:creationId xmlns:a16="http://schemas.microsoft.com/office/drawing/2014/main" id="{365C120C-99C2-47CC-803D-11A597260241}"/>
              </a:ext>
            </a:extLst>
          </p:cNvPr>
          <p:cNvSpPr/>
          <p:nvPr/>
        </p:nvSpPr>
        <p:spPr>
          <a:xfrm>
            <a:off x="5692872" y="1043224"/>
            <a:ext cx="7919884" cy="5201424"/>
          </a:xfrm>
          <a:prstGeom prst="rect">
            <a:avLst/>
          </a:prstGeom>
        </p:spPr>
        <p:txBody>
          <a:bodyPr wrap="square">
            <a:spAutoFit/>
          </a:bodyPr>
          <a:lstStyle/>
          <a:p>
            <a:r>
              <a:rPr lang="en-US" sz="16600" dirty="0">
                <a:highlight>
                  <a:srgbClr val="008080"/>
                </a:highlight>
              </a:rPr>
              <a:t>In the .g4 file:</a:t>
            </a:r>
          </a:p>
        </p:txBody>
      </p:sp>
      <p:pic>
        <p:nvPicPr>
          <p:cNvPr id="4104" name="Picture 8" descr="Image result for g4">
            <a:extLst>
              <a:ext uri="{FF2B5EF4-FFF2-40B4-BE49-F238E27FC236}">
                <a16:creationId xmlns:a16="http://schemas.microsoft.com/office/drawing/2014/main" id="{C68CC395-3B6C-4AC1-8451-8E1378129A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02" r="18472"/>
          <a:stretch/>
        </p:blipFill>
        <p:spPr bwMode="auto">
          <a:xfrm>
            <a:off x="162232" y="72371"/>
            <a:ext cx="5501148" cy="671325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A9D190A6-99D5-442B-A131-18BC04D19B22}"/>
              </a:ext>
            </a:extLst>
          </p:cNvPr>
          <p:cNvSpPr>
            <a:spLocks noGrp="1"/>
          </p:cNvSpPr>
          <p:nvPr>
            <p:ph type="sldNum" sz="quarter" idx="12"/>
          </p:nvPr>
        </p:nvSpPr>
        <p:spPr/>
        <p:txBody>
          <a:bodyPr/>
          <a:lstStyle/>
          <a:p>
            <a:fld id="{08B412BA-8300-467B-A177-417653BA458C}" type="slidenum">
              <a:rPr lang="en-US" smtClean="0"/>
              <a:t>21</a:t>
            </a:fld>
            <a:endParaRPr lang="en-US"/>
          </a:p>
        </p:txBody>
      </p:sp>
    </p:spTree>
    <p:extLst>
      <p:ext uri="{BB962C8B-B14F-4D97-AF65-F5344CB8AC3E}">
        <p14:creationId xmlns:p14="http://schemas.microsoft.com/office/powerpoint/2010/main" val="34909767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B921-CC8D-4F56-B236-5B31152FCD11}"/>
              </a:ext>
            </a:extLst>
          </p:cNvPr>
          <p:cNvSpPr>
            <a:spLocks noGrp="1"/>
          </p:cNvSpPr>
          <p:nvPr>
            <p:ph type="title"/>
          </p:nvPr>
        </p:nvSpPr>
        <p:spPr>
          <a:xfrm>
            <a:off x="838200" y="196309"/>
            <a:ext cx="10022058" cy="1325563"/>
          </a:xfrm>
        </p:spPr>
        <p:txBody>
          <a:bodyPr>
            <a:normAutofit/>
          </a:bodyPr>
          <a:lstStyle/>
          <a:p>
            <a:r>
              <a:rPr lang="en-US" sz="8800" b="1" u="sng" dirty="0"/>
              <a:t>Used by the </a:t>
            </a:r>
            <a:r>
              <a:rPr lang="en-US" sz="8800" b="1" u="sng" dirty="0" err="1"/>
              <a:t>Lexer</a:t>
            </a:r>
            <a:r>
              <a:rPr lang="en-US" sz="8800" b="1" u="sng" dirty="0"/>
              <a:t>:</a:t>
            </a:r>
            <a:endParaRPr lang="en-US" sz="8800" dirty="0"/>
          </a:p>
        </p:txBody>
      </p:sp>
      <p:sp>
        <p:nvSpPr>
          <p:cNvPr id="4" name="TextBox 3">
            <a:extLst>
              <a:ext uri="{FF2B5EF4-FFF2-40B4-BE49-F238E27FC236}">
                <a16:creationId xmlns:a16="http://schemas.microsoft.com/office/drawing/2014/main" id="{0DC1C0DD-6E17-453C-AB44-BE737AB2AE8F}"/>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3" name="Rectangle 2">
            <a:extLst>
              <a:ext uri="{FF2B5EF4-FFF2-40B4-BE49-F238E27FC236}">
                <a16:creationId xmlns:a16="http://schemas.microsoft.com/office/drawing/2014/main" id="{365C120C-99C2-47CC-803D-11A597260241}"/>
              </a:ext>
            </a:extLst>
          </p:cNvPr>
          <p:cNvSpPr/>
          <p:nvPr/>
        </p:nvSpPr>
        <p:spPr>
          <a:xfrm>
            <a:off x="461498" y="1590731"/>
            <a:ext cx="11256890" cy="5016758"/>
          </a:xfrm>
          <a:prstGeom prst="rect">
            <a:avLst/>
          </a:prstGeom>
        </p:spPr>
        <p:txBody>
          <a:bodyPr wrap="square">
            <a:spAutoFit/>
          </a:bodyPr>
          <a:lstStyle/>
          <a:p>
            <a:r>
              <a:rPr lang="en-US" sz="8000" dirty="0"/>
              <a:t>STRING : '"' (~[\r\n"])* '"';</a:t>
            </a:r>
          </a:p>
          <a:p>
            <a:r>
              <a:rPr lang="en-US" sz="8000" dirty="0"/>
              <a:t>ID     : [A-Za-z]+ ;</a:t>
            </a:r>
          </a:p>
          <a:p>
            <a:r>
              <a:rPr lang="en-US" sz="8000" dirty="0"/>
              <a:t>NUMBER : [0-9]+ ;</a:t>
            </a:r>
          </a:p>
          <a:p>
            <a:r>
              <a:rPr lang="en-US" sz="8000" dirty="0"/>
              <a:t>WS     : [ \n\t\r]+ -&gt; skip;</a:t>
            </a:r>
          </a:p>
        </p:txBody>
      </p:sp>
      <p:sp>
        <p:nvSpPr>
          <p:cNvPr id="5" name="Slide Number Placeholder 4">
            <a:extLst>
              <a:ext uri="{FF2B5EF4-FFF2-40B4-BE49-F238E27FC236}">
                <a16:creationId xmlns:a16="http://schemas.microsoft.com/office/drawing/2014/main" id="{B9D56621-2D22-44F6-BFF6-BE7CD11901B1}"/>
              </a:ext>
            </a:extLst>
          </p:cNvPr>
          <p:cNvSpPr>
            <a:spLocks noGrp="1"/>
          </p:cNvSpPr>
          <p:nvPr>
            <p:ph type="sldNum" sz="quarter" idx="12"/>
          </p:nvPr>
        </p:nvSpPr>
        <p:spPr/>
        <p:txBody>
          <a:bodyPr/>
          <a:lstStyle/>
          <a:p>
            <a:fld id="{08B412BA-8300-467B-A177-417653BA458C}" type="slidenum">
              <a:rPr lang="en-US" smtClean="0"/>
              <a:t>22</a:t>
            </a:fld>
            <a:endParaRPr lang="en-US"/>
          </a:p>
        </p:txBody>
      </p:sp>
    </p:spTree>
    <p:extLst>
      <p:ext uri="{BB962C8B-B14F-4D97-AF65-F5344CB8AC3E}">
        <p14:creationId xmlns:p14="http://schemas.microsoft.com/office/powerpoint/2010/main" val="19136049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B921-CC8D-4F56-B236-5B31152FCD11}"/>
              </a:ext>
            </a:extLst>
          </p:cNvPr>
          <p:cNvSpPr>
            <a:spLocks noGrp="1"/>
          </p:cNvSpPr>
          <p:nvPr>
            <p:ph type="title"/>
          </p:nvPr>
        </p:nvSpPr>
        <p:spPr>
          <a:xfrm>
            <a:off x="838200" y="-98651"/>
            <a:ext cx="10022058" cy="1325563"/>
          </a:xfrm>
        </p:spPr>
        <p:txBody>
          <a:bodyPr>
            <a:normAutofit/>
          </a:bodyPr>
          <a:lstStyle/>
          <a:p>
            <a:pPr algn="ctr"/>
            <a:r>
              <a:rPr lang="en-US" sz="6700" dirty="0"/>
              <a:t>Used by the Parser</a:t>
            </a:r>
            <a:endParaRPr lang="en-US" dirty="0"/>
          </a:p>
        </p:txBody>
      </p:sp>
      <p:sp>
        <p:nvSpPr>
          <p:cNvPr id="4" name="TextBox 3">
            <a:extLst>
              <a:ext uri="{FF2B5EF4-FFF2-40B4-BE49-F238E27FC236}">
                <a16:creationId xmlns:a16="http://schemas.microsoft.com/office/drawing/2014/main" id="{0DC1C0DD-6E17-453C-AB44-BE737AB2AE8F}"/>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6" name="Picture 5">
            <a:extLst>
              <a:ext uri="{FF2B5EF4-FFF2-40B4-BE49-F238E27FC236}">
                <a16:creationId xmlns:a16="http://schemas.microsoft.com/office/drawing/2014/main" id="{2D5D9F75-6C00-47ED-B079-3993C9372C00}"/>
              </a:ext>
            </a:extLst>
          </p:cNvPr>
          <p:cNvPicPr>
            <a:picLocks noChangeAspect="1"/>
          </p:cNvPicPr>
          <p:nvPr/>
        </p:nvPicPr>
        <p:blipFill rotWithShape="1">
          <a:blip r:embed="rId3"/>
          <a:srcRect t="28278" r="4828"/>
          <a:stretch/>
        </p:blipFill>
        <p:spPr>
          <a:xfrm>
            <a:off x="324463" y="1091800"/>
            <a:ext cx="11603377" cy="5766200"/>
          </a:xfrm>
          <a:prstGeom prst="rect">
            <a:avLst/>
          </a:prstGeom>
        </p:spPr>
      </p:pic>
      <p:sp>
        <p:nvSpPr>
          <p:cNvPr id="7" name="Slide Number Placeholder 6">
            <a:extLst>
              <a:ext uri="{FF2B5EF4-FFF2-40B4-BE49-F238E27FC236}">
                <a16:creationId xmlns:a16="http://schemas.microsoft.com/office/drawing/2014/main" id="{9B15E601-30FC-4071-BD9A-AAC40FAC1E4E}"/>
              </a:ext>
            </a:extLst>
          </p:cNvPr>
          <p:cNvSpPr>
            <a:spLocks noGrp="1"/>
          </p:cNvSpPr>
          <p:nvPr>
            <p:ph type="sldNum" sz="quarter" idx="12"/>
          </p:nvPr>
        </p:nvSpPr>
        <p:spPr/>
        <p:txBody>
          <a:bodyPr/>
          <a:lstStyle/>
          <a:p>
            <a:fld id="{08B412BA-8300-467B-A177-417653BA458C}" type="slidenum">
              <a:rPr lang="en-US" smtClean="0"/>
              <a:t>23</a:t>
            </a:fld>
            <a:endParaRPr lang="en-US"/>
          </a:p>
        </p:txBody>
      </p:sp>
    </p:spTree>
    <p:extLst>
      <p:ext uri="{BB962C8B-B14F-4D97-AF65-F5344CB8AC3E}">
        <p14:creationId xmlns:p14="http://schemas.microsoft.com/office/powerpoint/2010/main" val="27617166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32A3-52DA-4F29-B2D2-2C3AFD276839}"/>
              </a:ext>
            </a:extLst>
          </p:cNvPr>
          <p:cNvSpPr>
            <a:spLocks noGrp="1"/>
          </p:cNvSpPr>
          <p:nvPr>
            <p:ph type="title"/>
          </p:nvPr>
        </p:nvSpPr>
        <p:spPr>
          <a:xfrm>
            <a:off x="-71120" y="168812"/>
            <a:ext cx="11719168" cy="776287"/>
          </a:xfrm>
        </p:spPr>
        <p:txBody>
          <a:bodyPr>
            <a:noAutofit/>
          </a:bodyPr>
          <a:lstStyle/>
          <a:p>
            <a:pPr algn="ctr"/>
            <a:r>
              <a:rPr lang="en-US" sz="5400" dirty="0" err="1"/>
              <a:t>Lexer</a:t>
            </a:r>
            <a:r>
              <a:rPr lang="en-US" sz="5400" dirty="0"/>
              <a:t> – background and data structures</a:t>
            </a:r>
          </a:p>
        </p:txBody>
      </p:sp>
      <p:sp>
        <p:nvSpPr>
          <p:cNvPr id="3" name="Content Placeholder 2">
            <a:extLst>
              <a:ext uri="{FF2B5EF4-FFF2-40B4-BE49-F238E27FC236}">
                <a16:creationId xmlns:a16="http://schemas.microsoft.com/office/drawing/2014/main" id="{2E729A53-907F-48D3-B909-FC9E3166C943}"/>
              </a:ext>
            </a:extLst>
          </p:cNvPr>
          <p:cNvSpPr>
            <a:spLocks noGrp="1"/>
          </p:cNvSpPr>
          <p:nvPr>
            <p:ph idx="1"/>
          </p:nvPr>
        </p:nvSpPr>
        <p:spPr>
          <a:xfrm>
            <a:off x="838200" y="1097280"/>
            <a:ext cx="10515600" cy="5451232"/>
          </a:xfrm>
        </p:spPr>
        <p:txBody>
          <a:bodyPr>
            <a:normAutofit lnSpcReduction="10000"/>
          </a:bodyPr>
          <a:lstStyle/>
          <a:p>
            <a:pPr marL="0" indent="0">
              <a:buNone/>
            </a:pPr>
            <a:r>
              <a:rPr lang="en-US" sz="4400" dirty="0"/>
              <a:t>- Recognizes and split tokens</a:t>
            </a:r>
          </a:p>
          <a:p>
            <a:pPr>
              <a:buFontTx/>
              <a:buChar char="-"/>
            </a:pPr>
            <a:r>
              <a:rPr lang="en-US" sz="4400" dirty="0"/>
              <a:t>Internal ANTLR:</a:t>
            </a:r>
          </a:p>
          <a:p>
            <a:pPr lvl="1">
              <a:buFontTx/>
              <a:buChar char="-"/>
            </a:pPr>
            <a:r>
              <a:rPr lang="en-US" sz="4000" i="1" dirty="0" err="1"/>
              <a:t>nextToken</a:t>
            </a:r>
            <a:r>
              <a:rPr lang="en-US" sz="4000" i="1" dirty="0"/>
              <a:t>()</a:t>
            </a:r>
            <a:r>
              <a:rPr lang="en-US" sz="4000" dirty="0"/>
              <a:t> method (parameter is a </a:t>
            </a:r>
            <a:r>
              <a:rPr lang="en-US" sz="4000" dirty="0" err="1"/>
              <a:t>charStream</a:t>
            </a:r>
            <a:r>
              <a:rPr lang="en-US" sz="4000" dirty="0"/>
              <a:t> and an int) which calls </a:t>
            </a:r>
            <a:r>
              <a:rPr lang="en-US" sz="4000" i="1" dirty="0"/>
              <a:t>match() </a:t>
            </a:r>
          </a:p>
          <a:p>
            <a:pPr lvl="1">
              <a:buFontTx/>
              <a:buChar char="-"/>
            </a:pPr>
            <a:r>
              <a:rPr lang="en-US" sz="4000" i="1" dirty="0"/>
              <a:t>Match</a:t>
            </a:r>
            <a:r>
              <a:rPr lang="en-US" sz="4000" dirty="0"/>
              <a:t>() either calls </a:t>
            </a:r>
            <a:r>
              <a:rPr lang="en-US" sz="4000" i="1" dirty="0" err="1"/>
              <a:t>matchATN</a:t>
            </a:r>
            <a:r>
              <a:rPr lang="en-US" sz="4000" i="1" dirty="0"/>
              <a:t>() </a:t>
            </a:r>
            <a:r>
              <a:rPr lang="en-US" sz="4000" dirty="0"/>
              <a:t>or calls </a:t>
            </a:r>
            <a:r>
              <a:rPr lang="en-US" sz="4000" dirty="0" err="1"/>
              <a:t>execATN</a:t>
            </a:r>
            <a:r>
              <a:rPr lang="en-US" sz="4000" i="1" dirty="0"/>
              <a:t>()</a:t>
            </a:r>
          </a:p>
          <a:p>
            <a:pPr lvl="2">
              <a:buFontTx/>
              <a:buChar char="-"/>
            </a:pPr>
            <a:r>
              <a:rPr lang="en-US" sz="3600" i="1" dirty="0" err="1"/>
              <a:t>matchATN</a:t>
            </a:r>
            <a:r>
              <a:rPr lang="en-US" sz="3600" i="1" dirty="0"/>
              <a:t>()</a:t>
            </a:r>
            <a:r>
              <a:rPr lang="en-US" sz="3600" dirty="0"/>
              <a:t> – creates the DFA, which holds </a:t>
            </a:r>
            <a:r>
              <a:rPr lang="en-US" sz="3600" dirty="0" err="1"/>
              <a:t>DFAStates</a:t>
            </a:r>
            <a:endParaRPr lang="en-US" sz="3600" dirty="0"/>
          </a:p>
          <a:p>
            <a:pPr lvl="2">
              <a:buFontTx/>
              <a:buChar char="-"/>
            </a:pPr>
            <a:r>
              <a:rPr lang="en-US" sz="3600" i="1" dirty="0" err="1"/>
              <a:t>execATN</a:t>
            </a:r>
            <a:r>
              <a:rPr lang="en-US" sz="3600" i="1" dirty="0"/>
              <a:t>() </a:t>
            </a:r>
            <a:r>
              <a:rPr lang="en-US" sz="3600" dirty="0"/>
              <a:t>– matches the input stream</a:t>
            </a:r>
          </a:p>
          <a:p>
            <a:pPr lvl="1">
              <a:buFontTx/>
              <a:buChar char="-"/>
            </a:pPr>
            <a:r>
              <a:rPr lang="en-US" sz="4000" i="1" dirty="0" err="1"/>
              <a:t>nextToken</a:t>
            </a:r>
            <a:r>
              <a:rPr lang="en-US" sz="4000" i="1" dirty="0"/>
              <a:t>() </a:t>
            </a:r>
            <a:r>
              <a:rPr lang="en-US" sz="4000" dirty="0"/>
              <a:t>– just to return a Token</a:t>
            </a:r>
          </a:p>
        </p:txBody>
      </p:sp>
      <p:sp>
        <p:nvSpPr>
          <p:cNvPr id="5" name="TextBox 4">
            <a:extLst>
              <a:ext uri="{FF2B5EF4-FFF2-40B4-BE49-F238E27FC236}">
                <a16:creationId xmlns:a16="http://schemas.microsoft.com/office/drawing/2014/main" id="{DCD20B88-7E18-4013-8B28-DD491D7D23F6}"/>
              </a:ext>
            </a:extLst>
          </p:cNvPr>
          <p:cNvSpPr txBox="1"/>
          <p:nvPr/>
        </p:nvSpPr>
        <p:spPr>
          <a:xfrm>
            <a:off x="11389360" y="314960"/>
            <a:ext cx="690880" cy="369332"/>
          </a:xfrm>
          <a:prstGeom prst="rect">
            <a:avLst/>
          </a:prstGeom>
          <a:noFill/>
        </p:spPr>
        <p:txBody>
          <a:bodyPr wrap="square" rtlCol="0">
            <a:spAutoFit/>
          </a:bodyPr>
          <a:lstStyle/>
          <a:p>
            <a:r>
              <a:rPr lang="he-IL" dirty="0"/>
              <a:t>בס"ד</a:t>
            </a:r>
            <a:endParaRPr lang="en-US" dirty="0"/>
          </a:p>
        </p:txBody>
      </p:sp>
      <p:sp>
        <p:nvSpPr>
          <p:cNvPr id="6" name="Slide Number Placeholder 5">
            <a:extLst>
              <a:ext uri="{FF2B5EF4-FFF2-40B4-BE49-F238E27FC236}">
                <a16:creationId xmlns:a16="http://schemas.microsoft.com/office/drawing/2014/main" id="{0353E529-75D1-492D-B1E9-745A3423AE72}"/>
              </a:ext>
            </a:extLst>
          </p:cNvPr>
          <p:cNvSpPr>
            <a:spLocks noGrp="1"/>
          </p:cNvSpPr>
          <p:nvPr>
            <p:ph type="sldNum" sz="quarter" idx="12"/>
          </p:nvPr>
        </p:nvSpPr>
        <p:spPr/>
        <p:txBody>
          <a:bodyPr/>
          <a:lstStyle/>
          <a:p>
            <a:fld id="{08B412BA-8300-467B-A177-417653BA458C}" type="slidenum">
              <a:rPr lang="en-US" smtClean="0"/>
              <a:t>24</a:t>
            </a:fld>
            <a:endParaRPr lang="en-US"/>
          </a:p>
        </p:txBody>
      </p:sp>
    </p:spTree>
    <p:extLst>
      <p:ext uri="{BB962C8B-B14F-4D97-AF65-F5344CB8AC3E}">
        <p14:creationId xmlns:p14="http://schemas.microsoft.com/office/powerpoint/2010/main" val="4082414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32A3-52DA-4F29-B2D2-2C3AFD276839}"/>
              </a:ext>
            </a:extLst>
          </p:cNvPr>
          <p:cNvSpPr>
            <a:spLocks noGrp="1"/>
          </p:cNvSpPr>
          <p:nvPr>
            <p:ph type="title"/>
          </p:nvPr>
        </p:nvSpPr>
        <p:spPr>
          <a:xfrm>
            <a:off x="-71120" y="168812"/>
            <a:ext cx="11719168" cy="776287"/>
          </a:xfrm>
        </p:spPr>
        <p:txBody>
          <a:bodyPr>
            <a:noAutofit/>
          </a:bodyPr>
          <a:lstStyle/>
          <a:p>
            <a:pPr algn="ctr"/>
            <a:r>
              <a:rPr lang="en-US" sz="5400" dirty="0" err="1"/>
              <a:t>Lexer</a:t>
            </a:r>
            <a:r>
              <a:rPr lang="en-US" sz="5400" dirty="0"/>
              <a:t> – background and data structures</a:t>
            </a:r>
          </a:p>
        </p:txBody>
      </p:sp>
      <p:sp>
        <p:nvSpPr>
          <p:cNvPr id="3" name="Content Placeholder 2">
            <a:extLst>
              <a:ext uri="{FF2B5EF4-FFF2-40B4-BE49-F238E27FC236}">
                <a16:creationId xmlns:a16="http://schemas.microsoft.com/office/drawing/2014/main" id="{2E729A53-907F-48D3-B909-FC9E3166C943}"/>
              </a:ext>
            </a:extLst>
          </p:cNvPr>
          <p:cNvSpPr>
            <a:spLocks noGrp="1"/>
          </p:cNvSpPr>
          <p:nvPr>
            <p:ph idx="1"/>
          </p:nvPr>
        </p:nvSpPr>
        <p:spPr>
          <a:xfrm>
            <a:off x="289557" y="890732"/>
            <a:ext cx="3545024" cy="5798455"/>
          </a:xfrm>
        </p:spPr>
        <p:txBody>
          <a:bodyPr>
            <a:noAutofit/>
          </a:bodyPr>
          <a:lstStyle/>
          <a:p>
            <a:pPr>
              <a:buFontTx/>
              <a:buChar char="-"/>
            </a:pPr>
            <a:r>
              <a:rPr lang="en-US" sz="3600" dirty="0"/>
              <a:t>Uses a </a:t>
            </a:r>
            <a:r>
              <a:rPr lang="en-US" sz="3600" dirty="0" err="1"/>
              <a:t>charStream</a:t>
            </a:r>
            <a:r>
              <a:rPr lang="en-US" sz="3600" dirty="0"/>
              <a:t> for storing the input (either grammar of the language (ANTLR) or the code)</a:t>
            </a:r>
          </a:p>
          <a:p>
            <a:pPr>
              <a:buFontTx/>
              <a:buChar char="-"/>
            </a:pPr>
            <a:r>
              <a:rPr lang="en-US" sz="3600" dirty="0"/>
              <a:t>Uses an </a:t>
            </a:r>
            <a:r>
              <a:rPr lang="en-US" sz="3600" dirty="0" err="1"/>
              <a:t>arraylist</a:t>
            </a:r>
            <a:r>
              <a:rPr lang="en-US" sz="3600" dirty="0"/>
              <a:t> to store and return all the Tokens.</a:t>
            </a:r>
          </a:p>
        </p:txBody>
      </p:sp>
      <p:sp>
        <p:nvSpPr>
          <p:cNvPr id="5" name="TextBox 4">
            <a:extLst>
              <a:ext uri="{FF2B5EF4-FFF2-40B4-BE49-F238E27FC236}">
                <a16:creationId xmlns:a16="http://schemas.microsoft.com/office/drawing/2014/main" id="{DCD20B88-7E18-4013-8B28-DD491D7D23F6}"/>
              </a:ext>
            </a:extLst>
          </p:cNvPr>
          <p:cNvSpPr txBox="1"/>
          <p:nvPr/>
        </p:nvSpPr>
        <p:spPr>
          <a:xfrm>
            <a:off x="11389360" y="314960"/>
            <a:ext cx="690880" cy="369332"/>
          </a:xfrm>
          <a:prstGeom prst="rect">
            <a:avLst/>
          </a:prstGeom>
          <a:noFill/>
        </p:spPr>
        <p:txBody>
          <a:bodyPr wrap="square" rtlCol="0">
            <a:spAutoFit/>
          </a:bodyPr>
          <a:lstStyle/>
          <a:p>
            <a:r>
              <a:rPr lang="he-IL" dirty="0"/>
              <a:t>בס"ד</a:t>
            </a:r>
            <a:endParaRPr lang="en-US" dirty="0"/>
          </a:p>
        </p:txBody>
      </p:sp>
      <p:pic>
        <p:nvPicPr>
          <p:cNvPr id="4" name="Picture 3">
            <a:extLst>
              <a:ext uri="{FF2B5EF4-FFF2-40B4-BE49-F238E27FC236}">
                <a16:creationId xmlns:a16="http://schemas.microsoft.com/office/drawing/2014/main" id="{0CB20CF2-8526-471E-8118-CB0143EF4580}"/>
              </a:ext>
            </a:extLst>
          </p:cNvPr>
          <p:cNvPicPr>
            <a:picLocks noChangeAspect="1"/>
          </p:cNvPicPr>
          <p:nvPr/>
        </p:nvPicPr>
        <p:blipFill>
          <a:blip r:embed="rId2"/>
          <a:stretch>
            <a:fillRect/>
          </a:stretch>
        </p:blipFill>
        <p:spPr>
          <a:xfrm>
            <a:off x="4058766" y="1091247"/>
            <a:ext cx="8133234" cy="4787396"/>
          </a:xfrm>
          <a:prstGeom prst="rect">
            <a:avLst/>
          </a:prstGeom>
        </p:spPr>
      </p:pic>
      <p:sp>
        <p:nvSpPr>
          <p:cNvPr id="6" name="Slide Number Placeholder 5">
            <a:extLst>
              <a:ext uri="{FF2B5EF4-FFF2-40B4-BE49-F238E27FC236}">
                <a16:creationId xmlns:a16="http://schemas.microsoft.com/office/drawing/2014/main" id="{9A681119-489E-41CB-A06A-322BB4065238}"/>
              </a:ext>
            </a:extLst>
          </p:cNvPr>
          <p:cNvSpPr>
            <a:spLocks noGrp="1"/>
          </p:cNvSpPr>
          <p:nvPr>
            <p:ph type="sldNum" sz="quarter" idx="12"/>
          </p:nvPr>
        </p:nvSpPr>
        <p:spPr/>
        <p:txBody>
          <a:bodyPr/>
          <a:lstStyle/>
          <a:p>
            <a:fld id="{08B412BA-8300-467B-A177-417653BA458C}" type="slidenum">
              <a:rPr lang="en-US" smtClean="0"/>
              <a:t>25</a:t>
            </a:fld>
            <a:endParaRPr lang="en-US"/>
          </a:p>
        </p:txBody>
      </p:sp>
    </p:spTree>
    <p:extLst>
      <p:ext uri="{BB962C8B-B14F-4D97-AF65-F5344CB8AC3E}">
        <p14:creationId xmlns:p14="http://schemas.microsoft.com/office/powerpoint/2010/main" val="3456562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7336BE-368F-4441-99B2-A2FAF0A65ADF}"/>
              </a:ext>
            </a:extLst>
          </p:cNvPr>
          <p:cNvPicPr>
            <a:picLocks noChangeAspect="1"/>
          </p:cNvPicPr>
          <p:nvPr/>
        </p:nvPicPr>
        <p:blipFill>
          <a:blip r:embed="rId2"/>
          <a:stretch>
            <a:fillRect/>
          </a:stretch>
        </p:blipFill>
        <p:spPr>
          <a:xfrm>
            <a:off x="0" y="876103"/>
            <a:ext cx="12192000" cy="3946303"/>
          </a:xfrm>
          <a:prstGeom prst="rect">
            <a:avLst/>
          </a:prstGeom>
        </p:spPr>
      </p:pic>
      <p:sp>
        <p:nvSpPr>
          <p:cNvPr id="5" name="TextBox 4">
            <a:extLst>
              <a:ext uri="{FF2B5EF4-FFF2-40B4-BE49-F238E27FC236}">
                <a16:creationId xmlns:a16="http://schemas.microsoft.com/office/drawing/2014/main" id="{2C930533-60EE-4C53-A8B7-D80BCDD339F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6" name="TextBox 5">
            <a:extLst>
              <a:ext uri="{FF2B5EF4-FFF2-40B4-BE49-F238E27FC236}">
                <a16:creationId xmlns:a16="http://schemas.microsoft.com/office/drawing/2014/main" id="{18AF2311-3FA7-48AB-A616-7EA2A4D372A8}"/>
              </a:ext>
            </a:extLst>
          </p:cNvPr>
          <p:cNvSpPr txBox="1"/>
          <p:nvPr/>
        </p:nvSpPr>
        <p:spPr>
          <a:xfrm>
            <a:off x="689317" y="-104140"/>
            <a:ext cx="9720775" cy="1200329"/>
          </a:xfrm>
          <a:prstGeom prst="rect">
            <a:avLst/>
          </a:prstGeom>
          <a:noFill/>
        </p:spPr>
        <p:txBody>
          <a:bodyPr wrap="square" rtlCol="0">
            <a:spAutoFit/>
          </a:bodyPr>
          <a:lstStyle/>
          <a:p>
            <a:r>
              <a:rPr lang="en-US" sz="7200" dirty="0"/>
              <a:t>In the </a:t>
            </a:r>
            <a:r>
              <a:rPr lang="en-US" sz="7200" dirty="0" err="1"/>
              <a:t>CharStreams</a:t>
            </a:r>
            <a:r>
              <a:rPr lang="en-US" sz="7200" dirty="0"/>
              <a:t> class</a:t>
            </a:r>
          </a:p>
        </p:txBody>
      </p:sp>
      <p:pic>
        <p:nvPicPr>
          <p:cNvPr id="7172" name="Picture 4" descr="Image result for stream">
            <a:extLst>
              <a:ext uri="{FF2B5EF4-FFF2-40B4-BE49-F238E27FC236}">
                <a16:creationId xmlns:a16="http://schemas.microsoft.com/office/drawing/2014/main" id="{E89D84D3-7B34-4978-9CA6-62E21C446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18369"/>
            <a:ext cx="5010150" cy="25050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sodastream">
            <a:extLst>
              <a:ext uri="{FF2B5EF4-FFF2-40B4-BE49-F238E27FC236}">
                <a16:creationId xmlns:a16="http://schemas.microsoft.com/office/drawing/2014/main" id="{D4BAC277-71F3-4ACF-9DDE-64999473D5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4620689"/>
            <a:ext cx="9239250" cy="26289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D41C1BFC-C774-4238-A4B3-80B50744937D}"/>
              </a:ext>
            </a:extLst>
          </p:cNvPr>
          <p:cNvSpPr>
            <a:spLocks noGrp="1"/>
          </p:cNvSpPr>
          <p:nvPr>
            <p:ph type="sldNum" sz="quarter" idx="12"/>
          </p:nvPr>
        </p:nvSpPr>
        <p:spPr/>
        <p:txBody>
          <a:bodyPr/>
          <a:lstStyle/>
          <a:p>
            <a:fld id="{08B412BA-8300-467B-A177-417653BA458C}" type="slidenum">
              <a:rPr lang="en-US" smtClean="0"/>
              <a:t>26</a:t>
            </a:fld>
            <a:endParaRPr lang="en-US"/>
          </a:p>
        </p:txBody>
      </p:sp>
    </p:spTree>
    <p:extLst>
      <p:ext uri="{BB962C8B-B14F-4D97-AF65-F5344CB8AC3E}">
        <p14:creationId xmlns:p14="http://schemas.microsoft.com/office/powerpoint/2010/main" val="3740618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8FD7-C111-4295-841D-EC5E4DABE623}"/>
              </a:ext>
            </a:extLst>
          </p:cNvPr>
          <p:cNvSpPr>
            <a:spLocks noGrp="1"/>
          </p:cNvSpPr>
          <p:nvPr>
            <p:ph type="title"/>
          </p:nvPr>
        </p:nvSpPr>
        <p:spPr>
          <a:xfrm>
            <a:off x="838200" y="-130890"/>
            <a:ext cx="10515600" cy="1325563"/>
          </a:xfrm>
        </p:spPr>
        <p:txBody>
          <a:bodyPr>
            <a:normAutofit/>
          </a:bodyPr>
          <a:lstStyle/>
          <a:p>
            <a:r>
              <a:rPr lang="en-US" sz="4000" dirty="0"/>
              <a:t>Create Tokens – Token object just holds the info</a:t>
            </a:r>
          </a:p>
        </p:txBody>
      </p:sp>
      <p:pic>
        <p:nvPicPr>
          <p:cNvPr id="4" name="Picture 3">
            <a:extLst>
              <a:ext uri="{FF2B5EF4-FFF2-40B4-BE49-F238E27FC236}">
                <a16:creationId xmlns:a16="http://schemas.microsoft.com/office/drawing/2014/main" id="{DEB980D6-A541-496F-8B73-F67723FE627E}"/>
              </a:ext>
            </a:extLst>
          </p:cNvPr>
          <p:cNvPicPr>
            <a:picLocks noChangeAspect="1"/>
          </p:cNvPicPr>
          <p:nvPr/>
        </p:nvPicPr>
        <p:blipFill>
          <a:blip r:embed="rId2"/>
          <a:stretch>
            <a:fillRect/>
          </a:stretch>
        </p:blipFill>
        <p:spPr>
          <a:xfrm>
            <a:off x="1205374" y="825342"/>
            <a:ext cx="10352144" cy="5968500"/>
          </a:xfrm>
          <a:prstGeom prst="rect">
            <a:avLst/>
          </a:prstGeom>
        </p:spPr>
      </p:pic>
      <p:sp>
        <p:nvSpPr>
          <p:cNvPr id="5" name="TextBox 4">
            <a:extLst>
              <a:ext uri="{FF2B5EF4-FFF2-40B4-BE49-F238E27FC236}">
                <a16:creationId xmlns:a16="http://schemas.microsoft.com/office/drawing/2014/main" id="{3B260F01-B635-47C1-A19F-754C554664AF}"/>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6" name="Slide Number Placeholder 5">
            <a:extLst>
              <a:ext uri="{FF2B5EF4-FFF2-40B4-BE49-F238E27FC236}">
                <a16:creationId xmlns:a16="http://schemas.microsoft.com/office/drawing/2014/main" id="{B4096F09-5E3F-4696-84E6-651CD9E0AE76}"/>
              </a:ext>
            </a:extLst>
          </p:cNvPr>
          <p:cNvSpPr>
            <a:spLocks noGrp="1"/>
          </p:cNvSpPr>
          <p:nvPr>
            <p:ph type="sldNum" sz="quarter" idx="12"/>
          </p:nvPr>
        </p:nvSpPr>
        <p:spPr/>
        <p:txBody>
          <a:bodyPr/>
          <a:lstStyle/>
          <a:p>
            <a:fld id="{08B412BA-8300-467B-A177-417653BA458C}" type="slidenum">
              <a:rPr lang="en-US" smtClean="0"/>
              <a:t>27</a:t>
            </a:fld>
            <a:endParaRPr lang="en-US"/>
          </a:p>
        </p:txBody>
      </p:sp>
    </p:spTree>
    <p:extLst>
      <p:ext uri="{BB962C8B-B14F-4D97-AF65-F5344CB8AC3E}">
        <p14:creationId xmlns:p14="http://schemas.microsoft.com/office/powerpoint/2010/main" val="560826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8FD7-C111-4295-841D-EC5E4DABE623}"/>
              </a:ext>
            </a:extLst>
          </p:cNvPr>
          <p:cNvSpPr>
            <a:spLocks noGrp="1"/>
          </p:cNvSpPr>
          <p:nvPr>
            <p:ph type="title"/>
          </p:nvPr>
        </p:nvSpPr>
        <p:spPr>
          <a:xfrm>
            <a:off x="838200" y="-130890"/>
            <a:ext cx="10515600" cy="1325563"/>
          </a:xfrm>
        </p:spPr>
        <p:txBody>
          <a:bodyPr>
            <a:normAutofit/>
          </a:bodyPr>
          <a:lstStyle/>
          <a:p>
            <a:r>
              <a:rPr lang="en-US" sz="4000" dirty="0"/>
              <a:t>Little detour: </a:t>
            </a:r>
            <a:r>
              <a:rPr lang="en-US" sz="4000" dirty="0" err="1"/>
              <a:t>GoobScraper.tokens</a:t>
            </a:r>
            <a:r>
              <a:rPr lang="en-US" sz="4000" dirty="0"/>
              <a:t>  </a:t>
            </a:r>
            <a:r>
              <a:rPr lang="en-US" sz="4000" dirty="0">
                <a:sym typeface="Wingdings" panose="05000000000000000000" pitchFamily="2" charset="2"/>
              </a:rPr>
              <a:t></a:t>
            </a:r>
            <a:endParaRPr lang="en-US" sz="4000" dirty="0"/>
          </a:p>
        </p:txBody>
      </p:sp>
      <p:sp>
        <p:nvSpPr>
          <p:cNvPr id="5" name="TextBox 4">
            <a:extLst>
              <a:ext uri="{FF2B5EF4-FFF2-40B4-BE49-F238E27FC236}">
                <a16:creationId xmlns:a16="http://schemas.microsoft.com/office/drawing/2014/main" id="{3B260F01-B635-47C1-A19F-754C554664AF}"/>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6" name="Slide Number Placeholder 5">
            <a:extLst>
              <a:ext uri="{FF2B5EF4-FFF2-40B4-BE49-F238E27FC236}">
                <a16:creationId xmlns:a16="http://schemas.microsoft.com/office/drawing/2014/main" id="{B4096F09-5E3F-4696-84E6-651CD9E0AE76}"/>
              </a:ext>
            </a:extLst>
          </p:cNvPr>
          <p:cNvSpPr>
            <a:spLocks noGrp="1"/>
          </p:cNvSpPr>
          <p:nvPr>
            <p:ph type="sldNum" sz="quarter" idx="12"/>
          </p:nvPr>
        </p:nvSpPr>
        <p:spPr/>
        <p:txBody>
          <a:bodyPr/>
          <a:lstStyle/>
          <a:p>
            <a:fld id="{08B412BA-8300-467B-A177-417653BA458C}" type="slidenum">
              <a:rPr lang="en-US" smtClean="0"/>
              <a:t>28</a:t>
            </a:fld>
            <a:endParaRPr lang="en-US"/>
          </a:p>
        </p:txBody>
      </p:sp>
      <p:pic>
        <p:nvPicPr>
          <p:cNvPr id="3" name="Picture 2">
            <a:extLst>
              <a:ext uri="{FF2B5EF4-FFF2-40B4-BE49-F238E27FC236}">
                <a16:creationId xmlns:a16="http://schemas.microsoft.com/office/drawing/2014/main" id="{C3AEFEF3-2096-46D1-B3F2-4D34D3227A0B}"/>
              </a:ext>
            </a:extLst>
          </p:cNvPr>
          <p:cNvPicPr>
            <a:picLocks noChangeAspect="1"/>
          </p:cNvPicPr>
          <p:nvPr/>
        </p:nvPicPr>
        <p:blipFill>
          <a:blip r:embed="rId2"/>
          <a:stretch>
            <a:fillRect/>
          </a:stretch>
        </p:blipFill>
        <p:spPr>
          <a:xfrm>
            <a:off x="8831385" y="69733"/>
            <a:ext cx="2405575" cy="6639388"/>
          </a:xfrm>
          <a:prstGeom prst="rect">
            <a:avLst/>
          </a:prstGeom>
        </p:spPr>
      </p:pic>
      <p:sp>
        <p:nvSpPr>
          <p:cNvPr id="7" name="TextBox 6">
            <a:extLst>
              <a:ext uri="{FF2B5EF4-FFF2-40B4-BE49-F238E27FC236}">
                <a16:creationId xmlns:a16="http://schemas.microsoft.com/office/drawing/2014/main" id="{16FE6121-647D-42EE-B2C9-C71B1AB204C0}"/>
              </a:ext>
            </a:extLst>
          </p:cNvPr>
          <p:cNvSpPr txBox="1"/>
          <p:nvPr/>
        </p:nvSpPr>
        <p:spPr>
          <a:xfrm>
            <a:off x="264160" y="1165457"/>
            <a:ext cx="7329267" cy="5078313"/>
          </a:xfrm>
          <a:prstGeom prst="rect">
            <a:avLst/>
          </a:prstGeom>
          <a:noFill/>
        </p:spPr>
        <p:txBody>
          <a:bodyPr wrap="square" rtlCol="0">
            <a:spAutoFit/>
          </a:bodyPr>
          <a:lstStyle/>
          <a:p>
            <a:pPr marL="285750" indent="-285750">
              <a:buFont typeface="Arial" panose="020B0604020202020204" pitchFamily="34" charset="0"/>
              <a:buChar char="•"/>
            </a:pPr>
            <a:r>
              <a:rPr lang="en-US" dirty="0"/>
              <a:t>Finds all literal names, such as “/get”.</a:t>
            </a:r>
          </a:p>
          <a:p>
            <a:pPr marL="285750" indent="-285750">
              <a:buFont typeface="Arial" panose="020B0604020202020204" pitchFamily="34" charset="0"/>
              <a:buChar char="•"/>
            </a:pPr>
            <a:r>
              <a:rPr lang="en-US" dirty="0"/>
              <a:t>Finds the symbolic names, such as “STRING”.</a:t>
            </a:r>
          </a:p>
          <a:p>
            <a:pPr marL="285750" indent="-285750">
              <a:buFont typeface="Arial" panose="020B0604020202020204" pitchFamily="34" charset="0"/>
              <a:buChar char="•"/>
            </a:pPr>
            <a:r>
              <a:rPr lang="en-US" dirty="0"/>
              <a:t>Each token is assigned a number.</a:t>
            </a:r>
          </a:p>
          <a:p>
            <a:pPr marL="285750" indent="-285750">
              <a:buFont typeface="Arial" panose="020B0604020202020204" pitchFamily="34" charset="0"/>
              <a:buChar char="•"/>
            </a:pPr>
            <a:r>
              <a:rPr lang="en-US" dirty="0"/>
              <a:t>The array lengths of “token literal names”, “token symbolic names”, and “rule names” are all the same length, with “null” or “</a:t>
            </a:r>
            <a:r>
              <a:rPr lang="en-US" dirty="0" err="1"/>
              <a:t>T_</a:t>
            </a:r>
            <a:r>
              <a:rPr lang="en-US" i="1" dirty="0" err="1"/>
              <a:t>something</a:t>
            </a:r>
            <a:r>
              <a:rPr lang="en-US" dirty="0"/>
              <a:t>” filling in the empty slots.</a:t>
            </a:r>
          </a:p>
          <a:p>
            <a:pPr marL="285750" indent="-285750">
              <a:buFont typeface="Arial" panose="020B0604020202020204" pitchFamily="34" charset="0"/>
              <a:buChar char="•"/>
            </a:pPr>
            <a:r>
              <a:rPr lang="en-US" dirty="0"/>
              <a:t>In the </a:t>
            </a:r>
            <a:r>
              <a:rPr lang="en-US" dirty="0" err="1"/>
              <a:t>lexer</a:t>
            </a:r>
            <a:r>
              <a:rPr lang="en-US" dirty="0"/>
              <a:t>, the “rule names” are: STRING, ID, NUMBER, and WS and references to the literal names:</a:t>
            </a:r>
          </a:p>
          <a:p>
            <a:r>
              <a:rPr lang="en-US" dirty="0"/>
              <a:t>(All that the </a:t>
            </a:r>
            <a:r>
              <a:rPr lang="en-US" dirty="0" err="1"/>
              <a:t>lexer</a:t>
            </a:r>
            <a:r>
              <a:rPr lang="en-US" dirty="0"/>
              <a:t> cares about </a:t>
            </a:r>
          </a:p>
          <a:p>
            <a:r>
              <a:rPr lang="en-US" dirty="0"/>
              <a:t>are the literals and just splitting</a:t>
            </a:r>
          </a:p>
          <a:p>
            <a:r>
              <a:rPr lang="en-US" dirty="0"/>
              <a:t>Up the tokens. The </a:t>
            </a:r>
            <a:r>
              <a:rPr lang="en-US" dirty="0" err="1"/>
              <a:t>Lexer</a:t>
            </a:r>
            <a:r>
              <a:rPr lang="en-US" dirty="0"/>
              <a:t> does</a:t>
            </a:r>
          </a:p>
          <a:p>
            <a:r>
              <a:rPr lang="en-US" dirty="0"/>
              <a:t>not care about putting the words</a:t>
            </a:r>
          </a:p>
          <a:p>
            <a:r>
              <a:rPr lang="en-US" dirty="0"/>
              <a:t> together into sentences.)</a:t>
            </a:r>
          </a:p>
          <a:p>
            <a:endParaRPr lang="en-US" dirty="0"/>
          </a:p>
          <a:p>
            <a:endParaRPr lang="en-US" dirty="0"/>
          </a:p>
          <a:p>
            <a:pPr marL="285750" indent="-285750">
              <a:buFont typeface="Arial" panose="020B0604020202020204" pitchFamily="34" charset="0"/>
              <a:buChar char="•"/>
            </a:pPr>
            <a:r>
              <a:rPr lang="en-US" dirty="0"/>
              <a:t>After the </a:t>
            </a:r>
            <a:r>
              <a:rPr lang="en-US" dirty="0" err="1"/>
              <a:t>lexer</a:t>
            </a:r>
            <a:r>
              <a:rPr lang="en-US" dirty="0"/>
              <a:t> </a:t>
            </a:r>
            <a:r>
              <a:rPr lang="en-US" dirty="0">
                <a:sym typeface="Wingdings" panose="05000000000000000000" pitchFamily="2" charset="2"/>
              </a:rPr>
              <a:t> I</a:t>
            </a:r>
            <a:r>
              <a:rPr lang="en-US" dirty="0"/>
              <a:t>n the parser, the “rule names” will be:</a:t>
            </a:r>
          </a:p>
          <a:p>
            <a:r>
              <a:rPr lang="en-US" dirty="0"/>
              <a:t>(The Parser needs to know what the rules are so that they</a:t>
            </a:r>
          </a:p>
          <a:p>
            <a:r>
              <a:rPr lang="en-US" dirty="0"/>
              <a:t> can be the parent node in the parse tree.)</a:t>
            </a:r>
          </a:p>
        </p:txBody>
      </p:sp>
      <p:pic>
        <p:nvPicPr>
          <p:cNvPr id="9" name="Picture 8">
            <a:extLst>
              <a:ext uri="{FF2B5EF4-FFF2-40B4-BE49-F238E27FC236}">
                <a16:creationId xmlns:a16="http://schemas.microsoft.com/office/drawing/2014/main" id="{7851E78A-9FC0-4F2A-8BCB-5F5C49ADDAC0}"/>
              </a:ext>
            </a:extLst>
          </p:cNvPr>
          <p:cNvPicPr>
            <a:picLocks noChangeAspect="1"/>
          </p:cNvPicPr>
          <p:nvPr/>
        </p:nvPicPr>
        <p:blipFill>
          <a:blip r:embed="rId3"/>
          <a:stretch>
            <a:fillRect/>
          </a:stretch>
        </p:blipFill>
        <p:spPr>
          <a:xfrm>
            <a:off x="6021656" y="4835293"/>
            <a:ext cx="2190750" cy="1714500"/>
          </a:xfrm>
          <a:prstGeom prst="rect">
            <a:avLst/>
          </a:prstGeom>
        </p:spPr>
      </p:pic>
      <p:pic>
        <p:nvPicPr>
          <p:cNvPr id="10" name="Picture 9">
            <a:extLst>
              <a:ext uri="{FF2B5EF4-FFF2-40B4-BE49-F238E27FC236}">
                <a16:creationId xmlns:a16="http://schemas.microsoft.com/office/drawing/2014/main" id="{47B1F599-5B10-4984-8A29-2955B3C59096}"/>
              </a:ext>
            </a:extLst>
          </p:cNvPr>
          <p:cNvPicPr>
            <a:picLocks noChangeAspect="1"/>
          </p:cNvPicPr>
          <p:nvPr/>
        </p:nvPicPr>
        <p:blipFill>
          <a:blip r:embed="rId4"/>
          <a:stretch>
            <a:fillRect/>
          </a:stretch>
        </p:blipFill>
        <p:spPr>
          <a:xfrm>
            <a:off x="3641556" y="3107111"/>
            <a:ext cx="1026891" cy="1728182"/>
          </a:xfrm>
          <a:prstGeom prst="rect">
            <a:avLst/>
          </a:prstGeom>
        </p:spPr>
      </p:pic>
    </p:spTree>
    <p:extLst>
      <p:ext uri="{BB962C8B-B14F-4D97-AF65-F5344CB8AC3E}">
        <p14:creationId xmlns:p14="http://schemas.microsoft.com/office/powerpoint/2010/main" val="2627204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ircle(in)">
                                      <p:cBhvr>
                                        <p:cTn id="2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E4D4-4255-4531-AF15-CB527FAB4F82}"/>
              </a:ext>
            </a:extLst>
          </p:cNvPr>
          <p:cNvSpPr>
            <a:spLocks noGrp="1"/>
          </p:cNvSpPr>
          <p:nvPr>
            <p:ph type="title"/>
          </p:nvPr>
        </p:nvSpPr>
        <p:spPr>
          <a:xfrm>
            <a:off x="838200" y="84403"/>
            <a:ext cx="10515600" cy="649678"/>
          </a:xfrm>
        </p:spPr>
        <p:txBody>
          <a:bodyPr>
            <a:normAutofit/>
          </a:bodyPr>
          <a:lstStyle/>
          <a:p>
            <a:r>
              <a:rPr lang="en-US" sz="3200" dirty="0"/>
              <a:t>Emit() –what the </a:t>
            </a:r>
            <a:r>
              <a:rPr lang="en-US" sz="3200" dirty="0" err="1"/>
              <a:t>lexer</a:t>
            </a:r>
            <a:r>
              <a:rPr lang="en-US" sz="3200" dirty="0"/>
              <a:t> calls to call the token factory</a:t>
            </a:r>
          </a:p>
        </p:txBody>
      </p:sp>
      <p:pic>
        <p:nvPicPr>
          <p:cNvPr id="4" name="Picture 3">
            <a:extLst>
              <a:ext uri="{FF2B5EF4-FFF2-40B4-BE49-F238E27FC236}">
                <a16:creationId xmlns:a16="http://schemas.microsoft.com/office/drawing/2014/main" id="{1D1E6C64-AF92-41B8-B0EF-5F57E795109A}"/>
              </a:ext>
            </a:extLst>
          </p:cNvPr>
          <p:cNvPicPr>
            <a:picLocks noChangeAspect="1"/>
          </p:cNvPicPr>
          <p:nvPr/>
        </p:nvPicPr>
        <p:blipFill rotWithShape="1">
          <a:blip r:embed="rId2"/>
          <a:srcRect t="1063"/>
          <a:stretch/>
        </p:blipFill>
        <p:spPr>
          <a:xfrm>
            <a:off x="725658" y="675246"/>
            <a:ext cx="10973816" cy="6182754"/>
          </a:xfrm>
          <a:prstGeom prst="rect">
            <a:avLst/>
          </a:prstGeom>
        </p:spPr>
      </p:pic>
      <p:sp>
        <p:nvSpPr>
          <p:cNvPr id="5" name="TextBox 4">
            <a:extLst>
              <a:ext uri="{FF2B5EF4-FFF2-40B4-BE49-F238E27FC236}">
                <a16:creationId xmlns:a16="http://schemas.microsoft.com/office/drawing/2014/main" id="{F3129D9A-9F62-47BC-8CA7-FEE7B9EECAD6}"/>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6" name="Slide Number Placeholder 5">
            <a:extLst>
              <a:ext uri="{FF2B5EF4-FFF2-40B4-BE49-F238E27FC236}">
                <a16:creationId xmlns:a16="http://schemas.microsoft.com/office/drawing/2014/main" id="{BC9AD447-BE7F-4D1E-B7E0-CA4E74D43DCA}"/>
              </a:ext>
            </a:extLst>
          </p:cNvPr>
          <p:cNvSpPr>
            <a:spLocks noGrp="1"/>
          </p:cNvSpPr>
          <p:nvPr>
            <p:ph type="sldNum" sz="quarter" idx="12"/>
          </p:nvPr>
        </p:nvSpPr>
        <p:spPr/>
        <p:txBody>
          <a:bodyPr/>
          <a:lstStyle/>
          <a:p>
            <a:fld id="{08B412BA-8300-467B-A177-417653BA458C}" type="slidenum">
              <a:rPr lang="en-US" smtClean="0"/>
              <a:t>29</a:t>
            </a:fld>
            <a:endParaRPr lang="en-US"/>
          </a:p>
        </p:txBody>
      </p:sp>
    </p:spTree>
    <p:extLst>
      <p:ext uri="{BB962C8B-B14F-4D97-AF65-F5344CB8AC3E}">
        <p14:creationId xmlns:p14="http://schemas.microsoft.com/office/powerpoint/2010/main" val="19695739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ltUpDiag">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C8F7-7B95-4028-BA3D-2E1ED63820CB}"/>
              </a:ext>
            </a:extLst>
          </p:cNvPr>
          <p:cNvSpPr>
            <a:spLocks noGrp="1"/>
          </p:cNvSpPr>
          <p:nvPr>
            <p:ph type="ctrTitle"/>
          </p:nvPr>
        </p:nvSpPr>
        <p:spPr/>
        <p:txBody>
          <a:bodyPr>
            <a:normAutofit/>
          </a:bodyPr>
          <a:lstStyle/>
          <a:p>
            <a:r>
              <a:rPr lang="en-US" sz="13800" dirty="0" err="1"/>
              <a:t>Goob</a:t>
            </a:r>
            <a:r>
              <a:rPr lang="en-US" sz="13800" dirty="0"/>
              <a:t> stuff</a:t>
            </a:r>
          </a:p>
        </p:txBody>
      </p:sp>
      <p:sp>
        <p:nvSpPr>
          <p:cNvPr id="4" name="TextBox 3">
            <a:extLst>
              <a:ext uri="{FF2B5EF4-FFF2-40B4-BE49-F238E27FC236}">
                <a16:creationId xmlns:a16="http://schemas.microsoft.com/office/drawing/2014/main" id="{AAC891AE-23B1-4444-8EF0-74AE9280E1D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5122" name="Picture 2" descr="Image result for goob">
            <a:extLst>
              <a:ext uri="{FF2B5EF4-FFF2-40B4-BE49-F238E27FC236}">
                <a16:creationId xmlns:a16="http://schemas.microsoft.com/office/drawing/2014/main" id="{24B8AB8F-5B0C-4EC0-98CC-C459E292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162"/>
            <a:ext cx="12449908" cy="81416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6BFFA5B-9F38-4B6D-8A6A-B03393D099FD}"/>
              </a:ext>
            </a:extLst>
          </p:cNvPr>
          <p:cNvSpPr>
            <a:spLocks noGrp="1"/>
          </p:cNvSpPr>
          <p:nvPr>
            <p:ph type="sldNum" sz="quarter" idx="12"/>
          </p:nvPr>
        </p:nvSpPr>
        <p:spPr/>
        <p:txBody>
          <a:bodyPr/>
          <a:lstStyle/>
          <a:p>
            <a:fld id="{08B412BA-8300-467B-A177-417653BA458C}" type="slidenum">
              <a:rPr lang="en-US" smtClean="0"/>
              <a:t>3</a:t>
            </a:fld>
            <a:endParaRPr lang="en-US"/>
          </a:p>
        </p:txBody>
      </p:sp>
    </p:spTree>
    <p:extLst>
      <p:ext uri="{BB962C8B-B14F-4D97-AF65-F5344CB8AC3E}">
        <p14:creationId xmlns:p14="http://schemas.microsoft.com/office/powerpoint/2010/main" val="2083417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32A3-52DA-4F29-B2D2-2C3AFD276839}"/>
              </a:ext>
            </a:extLst>
          </p:cNvPr>
          <p:cNvSpPr>
            <a:spLocks noGrp="1"/>
          </p:cNvSpPr>
          <p:nvPr>
            <p:ph type="title"/>
          </p:nvPr>
        </p:nvSpPr>
        <p:spPr>
          <a:xfrm>
            <a:off x="838200" y="154743"/>
            <a:ext cx="10515600" cy="1113913"/>
          </a:xfrm>
        </p:spPr>
        <p:txBody>
          <a:bodyPr>
            <a:normAutofit fontScale="90000"/>
          </a:bodyPr>
          <a:lstStyle/>
          <a:p>
            <a:pPr algn="ctr"/>
            <a:r>
              <a:rPr lang="en-US" sz="8000" dirty="0" err="1"/>
              <a:t>Lexer</a:t>
            </a:r>
            <a:r>
              <a:rPr lang="en-US" sz="8000" dirty="0"/>
              <a:t> - algorithm</a:t>
            </a:r>
          </a:p>
        </p:txBody>
      </p:sp>
      <p:sp>
        <p:nvSpPr>
          <p:cNvPr id="5" name="TextBox 4">
            <a:extLst>
              <a:ext uri="{FF2B5EF4-FFF2-40B4-BE49-F238E27FC236}">
                <a16:creationId xmlns:a16="http://schemas.microsoft.com/office/drawing/2014/main" id="{DCD20B88-7E18-4013-8B28-DD491D7D23F6}"/>
              </a:ext>
            </a:extLst>
          </p:cNvPr>
          <p:cNvSpPr txBox="1"/>
          <p:nvPr/>
        </p:nvSpPr>
        <p:spPr>
          <a:xfrm>
            <a:off x="11389360" y="314960"/>
            <a:ext cx="690880" cy="369332"/>
          </a:xfrm>
          <a:prstGeom prst="rect">
            <a:avLst/>
          </a:prstGeom>
          <a:noFill/>
        </p:spPr>
        <p:txBody>
          <a:bodyPr wrap="square" rtlCol="0">
            <a:spAutoFit/>
          </a:bodyPr>
          <a:lstStyle/>
          <a:p>
            <a:r>
              <a:rPr lang="he-IL"/>
              <a:t>בס"ד</a:t>
            </a:r>
            <a:endParaRPr lang="en-US" dirty="0"/>
          </a:p>
        </p:txBody>
      </p:sp>
      <p:pic>
        <p:nvPicPr>
          <p:cNvPr id="4" name="Picture 3">
            <a:extLst>
              <a:ext uri="{FF2B5EF4-FFF2-40B4-BE49-F238E27FC236}">
                <a16:creationId xmlns:a16="http://schemas.microsoft.com/office/drawing/2014/main" id="{367EF15F-44D0-49BD-8E13-7D70890F9BDE}"/>
              </a:ext>
            </a:extLst>
          </p:cNvPr>
          <p:cNvPicPr>
            <a:picLocks noChangeAspect="1"/>
          </p:cNvPicPr>
          <p:nvPr/>
        </p:nvPicPr>
        <p:blipFill>
          <a:blip r:embed="rId2"/>
          <a:stretch>
            <a:fillRect/>
          </a:stretch>
        </p:blipFill>
        <p:spPr>
          <a:xfrm>
            <a:off x="0" y="1090572"/>
            <a:ext cx="12192000" cy="5452468"/>
          </a:xfrm>
          <a:prstGeom prst="rect">
            <a:avLst/>
          </a:prstGeom>
        </p:spPr>
      </p:pic>
      <p:sp>
        <p:nvSpPr>
          <p:cNvPr id="6" name="TextBox 5">
            <a:extLst>
              <a:ext uri="{FF2B5EF4-FFF2-40B4-BE49-F238E27FC236}">
                <a16:creationId xmlns:a16="http://schemas.microsoft.com/office/drawing/2014/main" id="{AF9F8BC8-A7CB-4D75-9FFF-E284A717B1F3}"/>
              </a:ext>
            </a:extLst>
          </p:cNvPr>
          <p:cNvSpPr txBox="1"/>
          <p:nvPr/>
        </p:nvSpPr>
        <p:spPr>
          <a:xfrm>
            <a:off x="0" y="6543040"/>
            <a:ext cx="11887200" cy="369332"/>
          </a:xfrm>
          <a:prstGeom prst="rect">
            <a:avLst/>
          </a:prstGeom>
          <a:noFill/>
        </p:spPr>
        <p:txBody>
          <a:bodyPr wrap="square" rtlCol="0">
            <a:spAutoFit/>
          </a:bodyPr>
          <a:lstStyle/>
          <a:p>
            <a:pPr algn="ctr"/>
            <a:r>
              <a:rPr lang="en-US" dirty="0"/>
              <a:t>From </a:t>
            </a:r>
            <a:r>
              <a:rPr lang="en-US" dirty="0" err="1"/>
              <a:t>Leff’s</a:t>
            </a:r>
            <a:r>
              <a:rPr lang="en-US" dirty="0"/>
              <a:t> slides</a:t>
            </a:r>
          </a:p>
        </p:txBody>
      </p:sp>
      <p:sp>
        <p:nvSpPr>
          <p:cNvPr id="7" name="Slide Number Placeholder 6">
            <a:extLst>
              <a:ext uri="{FF2B5EF4-FFF2-40B4-BE49-F238E27FC236}">
                <a16:creationId xmlns:a16="http://schemas.microsoft.com/office/drawing/2014/main" id="{61FC175C-E05F-4F7E-BEA7-C2E0AF5F0A8A}"/>
              </a:ext>
            </a:extLst>
          </p:cNvPr>
          <p:cNvSpPr>
            <a:spLocks noGrp="1"/>
          </p:cNvSpPr>
          <p:nvPr>
            <p:ph type="sldNum" sz="quarter" idx="12"/>
          </p:nvPr>
        </p:nvSpPr>
        <p:spPr/>
        <p:txBody>
          <a:bodyPr/>
          <a:lstStyle/>
          <a:p>
            <a:fld id="{08B412BA-8300-467B-A177-417653BA458C}" type="slidenum">
              <a:rPr lang="en-US" smtClean="0"/>
              <a:t>30</a:t>
            </a:fld>
            <a:endParaRPr lang="en-US"/>
          </a:p>
        </p:txBody>
      </p:sp>
    </p:spTree>
    <p:extLst>
      <p:ext uri="{BB962C8B-B14F-4D97-AF65-F5344CB8AC3E}">
        <p14:creationId xmlns:p14="http://schemas.microsoft.com/office/powerpoint/2010/main" val="29441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32A3-52DA-4F29-B2D2-2C3AFD276839}"/>
              </a:ext>
            </a:extLst>
          </p:cNvPr>
          <p:cNvSpPr>
            <a:spLocks noGrp="1"/>
          </p:cNvSpPr>
          <p:nvPr>
            <p:ph type="title"/>
          </p:nvPr>
        </p:nvSpPr>
        <p:spPr>
          <a:xfrm>
            <a:off x="838200" y="28131"/>
            <a:ext cx="10515600" cy="1113913"/>
          </a:xfrm>
        </p:spPr>
        <p:txBody>
          <a:bodyPr>
            <a:normAutofit fontScale="90000"/>
          </a:bodyPr>
          <a:lstStyle/>
          <a:p>
            <a:pPr algn="ctr"/>
            <a:r>
              <a:rPr lang="en-US" sz="8000" dirty="0" err="1"/>
              <a:t>Lexer</a:t>
            </a:r>
            <a:r>
              <a:rPr lang="en-US" sz="8000" dirty="0"/>
              <a:t> - algorithm</a:t>
            </a:r>
          </a:p>
        </p:txBody>
      </p:sp>
      <p:sp>
        <p:nvSpPr>
          <p:cNvPr id="5" name="TextBox 4">
            <a:extLst>
              <a:ext uri="{FF2B5EF4-FFF2-40B4-BE49-F238E27FC236}">
                <a16:creationId xmlns:a16="http://schemas.microsoft.com/office/drawing/2014/main" id="{DCD20B88-7E18-4013-8B28-DD491D7D23F6}"/>
              </a:ext>
            </a:extLst>
          </p:cNvPr>
          <p:cNvSpPr txBox="1"/>
          <p:nvPr/>
        </p:nvSpPr>
        <p:spPr>
          <a:xfrm>
            <a:off x="11389360" y="314960"/>
            <a:ext cx="690880" cy="369332"/>
          </a:xfrm>
          <a:prstGeom prst="rect">
            <a:avLst/>
          </a:prstGeom>
          <a:noFill/>
        </p:spPr>
        <p:txBody>
          <a:bodyPr wrap="square" rtlCol="0">
            <a:spAutoFit/>
          </a:bodyPr>
          <a:lstStyle/>
          <a:p>
            <a:r>
              <a:rPr lang="he-IL"/>
              <a:t>בס"ד</a:t>
            </a:r>
            <a:endParaRPr lang="en-US" dirty="0"/>
          </a:p>
        </p:txBody>
      </p:sp>
      <p:sp>
        <p:nvSpPr>
          <p:cNvPr id="6" name="TextBox 5">
            <a:extLst>
              <a:ext uri="{FF2B5EF4-FFF2-40B4-BE49-F238E27FC236}">
                <a16:creationId xmlns:a16="http://schemas.microsoft.com/office/drawing/2014/main" id="{AF9F8BC8-A7CB-4D75-9FFF-E284A717B1F3}"/>
              </a:ext>
            </a:extLst>
          </p:cNvPr>
          <p:cNvSpPr txBox="1"/>
          <p:nvPr/>
        </p:nvSpPr>
        <p:spPr>
          <a:xfrm>
            <a:off x="9040251" y="130294"/>
            <a:ext cx="2504049" cy="369332"/>
          </a:xfrm>
          <a:prstGeom prst="rect">
            <a:avLst/>
          </a:prstGeom>
          <a:noFill/>
        </p:spPr>
        <p:txBody>
          <a:bodyPr wrap="square" rtlCol="0">
            <a:spAutoFit/>
          </a:bodyPr>
          <a:lstStyle/>
          <a:p>
            <a:pPr algn="ctr"/>
            <a:r>
              <a:rPr lang="en-US" dirty="0"/>
              <a:t>From </a:t>
            </a:r>
            <a:r>
              <a:rPr lang="en-US" dirty="0" err="1"/>
              <a:t>Leff’s</a:t>
            </a:r>
            <a:r>
              <a:rPr lang="en-US" dirty="0"/>
              <a:t> slides</a:t>
            </a:r>
          </a:p>
        </p:txBody>
      </p:sp>
      <p:pic>
        <p:nvPicPr>
          <p:cNvPr id="3" name="Picture 2">
            <a:extLst>
              <a:ext uri="{FF2B5EF4-FFF2-40B4-BE49-F238E27FC236}">
                <a16:creationId xmlns:a16="http://schemas.microsoft.com/office/drawing/2014/main" id="{D7903002-721B-4670-A53F-9DF27876C4A9}"/>
              </a:ext>
            </a:extLst>
          </p:cNvPr>
          <p:cNvPicPr>
            <a:picLocks noChangeAspect="1"/>
          </p:cNvPicPr>
          <p:nvPr/>
        </p:nvPicPr>
        <p:blipFill>
          <a:blip r:embed="rId2"/>
          <a:stretch>
            <a:fillRect/>
          </a:stretch>
        </p:blipFill>
        <p:spPr>
          <a:xfrm>
            <a:off x="323557" y="982950"/>
            <a:ext cx="5908431" cy="5875050"/>
          </a:xfrm>
          <a:prstGeom prst="rect">
            <a:avLst/>
          </a:prstGeom>
        </p:spPr>
      </p:pic>
      <p:pic>
        <p:nvPicPr>
          <p:cNvPr id="7" name="Picture 6">
            <a:extLst>
              <a:ext uri="{FF2B5EF4-FFF2-40B4-BE49-F238E27FC236}">
                <a16:creationId xmlns:a16="http://schemas.microsoft.com/office/drawing/2014/main" id="{A252E069-50F1-43C2-8147-254B6B049638}"/>
              </a:ext>
            </a:extLst>
          </p:cNvPr>
          <p:cNvPicPr>
            <a:picLocks noChangeAspect="1"/>
          </p:cNvPicPr>
          <p:nvPr/>
        </p:nvPicPr>
        <p:blipFill>
          <a:blip r:embed="rId3"/>
          <a:stretch>
            <a:fillRect/>
          </a:stretch>
        </p:blipFill>
        <p:spPr>
          <a:xfrm>
            <a:off x="6391275" y="865441"/>
            <a:ext cx="5477168" cy="5983376"/>
          </a:xfrm>
          <a:prstGeom prst="rect">
            <a:avLst/>
          </a:prstGeom>
        </p:spPr>
      </p:pic>
      <p:sp>
        <p:nvSpPr>
          <p:cNvPr id="8" name="Slide Number Placeholder 7">
            <a:extLst>
              <a:ext uri="{FF2B5EF4-FFF2-40B4-BE49-F238E27FC236}">
                <a16:creationId xmlns:a16="http://schemas.microsoft.com/office/drawing/2014/main" id="{CF963BA2-87B1-4998-A235-8194250DF300}"/>
              </a:ext>
            </a:extLst>
          </p:cNvPr>
          <p:cNvSpPr>
            <a:spLocks noGrp="1"/>
          </p:cNvSpPr>
          <p:nvPr>
            <p:ph type="sldNum" sz="quarter" idx="12"/>
          </p:nvPr>
        </p:nvSpPr>
        <p:spPr/>
        <p:txBody>
          <a:bodyPr/>
          <a:lstStyle/>
          <a:p>
            <a:fld id="{08B412BA-8300-467B-A177-417653BA458C}" type="slidenum">
              <a:rPr lang="en-US" smtClean="0"/>
              <a:t>31</a:t>
            </a:fld>
            <a:endParaRPr lang="en-US"/>
          </a:p>
        </p:txBody>
      </p:sp>
    </p:spTree>
    <p:extLst>
      <p:ext uri="{BB962C8B-B14F-4D97-AF65-F5344CB8AC3E}">
        <p14:creationId xmlns:p14="http://schemas.microsoft.com/office/powerpoint/2010/main" val="31977009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3D0A1-B883-4B2F-9D2B-4D71844BDBC3}"/>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dirty="0" err="1">
                <a:solidFill>
                  <a:schemeClr val="bg1"/>
                </a:solidFill>
                <a:latin typeface="+mj-lt"/>
                <a:ea typeface="+mj-ea"/>
                <a:cs typeface="+mj-cs"/>
              </a:rPr>
              <a:t>nextToken</a:t>
            </a:r>
            <a:r>
              <a:rPr lang="en-US" sz="3000" kern="1200" dirty="0">
                <a:solidFill>
                  <a:schemeClr val="bg1"/>
                </a:solidFill>
                <a:latin typeface="+mj-lt"/>
                <a:ea typeface="+mj-ea"/>
                <a:cs typeface="+mj-cs"/>
              </a:rPr>
              <a:t>() Code Part 1/2</a:t>
            </a:r>
          </a:p>
        </p:txBody>
      </p:sp>
      <p:pic>
        <p:nvPicPr>
          <p:cNvPr id="4" name="Picture 3">
            <a:extLst>
              <a:ext uri="{FF2B5EF4-FFF2-40B4-BE49-F238E27FC236}">
                <a16:creationId xmlns:a16="http://schemas.microsoft.com/office/drawing/2014/main" id="{56FDE94F-DB18-4AFA-9D7A-8AE3F44D91DB}"/>
              </a:ext>
            </a:extLst>
          </p:cNvPr>
          <p:cNvPicPr>
            <a:picLocks noChangeAspect="1"/>
          </p:cNvPicPr>
          <p:nvPr/>
        </p:nvPicPr>
        <p:blipFill rotWithShape="1">
          <a:blip r:embed="rId2"/>
          <a:srcRect r="21282"/>
          <a:stretch/>
        </p:blipFill>
        <p:spPr>
          <a:xfrm>
            <a:off x="272140" y="1388302"/>
            <a:ext cx="7146299" cy="5469697"/>
          </a:xfrm>
          <a:prstGeom prst="rect">
            <a:avLst/>
          </a:prstGeom>
        </p:spPr>
      </p:pic>
      <p:sp>
        <p:nvSpPr>
          <p:cNvPr id="8" name="TextBox 7">
            <a:extLst>
              <a:ext uri="{FF2B5EF4-FFF2-40B4-BE49-F238E27FC236}">
                <a16:creationId xmlns:a16="http://schemas.microsoft.com/office/drawing/2014/main" id="{0E0E32F4-CEF6-4951-8D46-EFDD8F8A1D18}"/>
              </a:ext>
            </a:extLst>
          </p:cNvPr>
          <p:cNvSpPr txBox="1"/>
          <p:nvPr/>
        </p:nvSpPr>
        <p:spPr>
          <a:xfrm>
            <a:off x="11389360" y="3149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3AF996BF-41D2-42B1-B681-0820C48EC8BF}"/>
              </a:ext>
            </a:extLst>
          </p:cNvPr>
          <p:cNvSpPr>
            <a:spLocks noGrp="1"/>
          </p:cNvSpPr>
          <p:nvPr>
            <p:ph type="sldNum" sz="quarter" idx="12"/>
          </p:nvPr>
        </p:nvSpPr>
        <p:spPr/>
        <p:txBody>
          <a:bodyPr/>
          <a:lstStyle/>
          <a:p>
            <a:fld id="{08B412BA-8300-467B-A177-417653BA458C}" type="slidenum">
              <a:rPr lang="en-US" smtClean="0"/>
              <a:t>32</a:t>
            </a:fld>
            <a:endParaRPr lang="en-US"/>
          </a:p>
        </p:txBody>
      </p:sp>
    </p:spTree>
    <p:extLst>
      <p:ext uri="{BB962C8B-B14F-4D97-AF65-F5344CB8AC3E}">
        <p14:creationId xmlns:p14="http://schemas.microsoft.com/office/powerpoint/2010/main" val="24658486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3D0A1-B883-4B2F-9D2B-4D71844BDBC3}"/>
              </a:ext>
            </a:extLst>
          </p:cNvPr>
          <p:cNvSpPr>
            <a:spLocks noGrp="1"/>
          </p:cNvSpPr>
          <p:nvPr>
            <p:ph type="title"/>
          </p:nvPr>
        </p:nvSpPr>
        <p:spPr>
          <a:xfrm>
            <a:off x="643467" y="643467"/>
            <a:ext cx="3363974" cy="1597315"/>
          </a:xfrm>
          <a:prstGeom prst="ellipse">
            <a:avLst/>
          </a:prstGeom>
          <a:noFill/>
          <a:ln w="19050">
            <a:solidFill>
              <a:schemeClr val="bg1"/>
            </a:solidFill>
          </a:ln>
        </p:spPr>
        <p:txBody>
          <a:bodyPr vert="horz" wrap="square" lIns="91440" tIns="45720" rIns="91440" bIns="45720" rtlCol="0" anchor="ctr">
            <a:normAutofit/>
          </a:bodyPr>
          <a:lstStyle/>
          <a:p>
            <a:pPr algn="ctr"/>
            <a:r>
              <a:rPr lang="en-US" sz="2800" kern="1200" dirty="0" err="1">
                <a:solidFill>
                  <a:schemeClr val="bg1"/>
                </a:solidFill>
                <a:latin typeface="+mj-lt"/>
                <a:ea typeface="+mj-ea"/>
                <a:cs typeface="+mj-cs"/>
              </a:rPr>
              <a:t>nextToken</a:t>
            </a:r>
            <a:r>
              <a:rPr lang="en-US" sz="2800" kern="1200" dirty="0">
                <a:solidFill>
                  <a:schemeClr val="bg1"/>
                </a:solidFill>
                <a:latin typeface="+mj-lt"/>
                <a:ea typeface="+mj-ea"/>
                <a:cs typeface="+mj-cs"/>
              </a:rPr>
              <a:t>() Code Part 2/2</a:t>
            </a:r>
          </a:p>
        </p:txBody>
      </p:sp>
      <p:pic>
        <p:nvPicPr>
          <p:cNvPr id="3" name="Picture 2">
            <a:extLst>
              <a:ext uri="{FF2B5EF4-FFF2-40B4-BE49-F238E27FC236}">
                <a16:creationId xmlns:a16="http://schemas.microsoft.com/office/drawing/2014/main" id="{59A77855-98B6-4303-8425-9B511B9F25F2}"/>
              </a:ext>
            </a:extLst>
          </p:cNvPr>
          <p:cNvPicPr>
            <a:picLocks noChangeAspect="1"/>
          </p:cNvPicPr>
          <p:nvPr/>
        </p:nvPicPr>
        <p:blipFill rotWithShape="1">
          <a:blip r:embed="rId2"/>
          <a:srcRect r="14197"/>
          <a:stretch/>
        </p:blipFill>
        <p:spPr>
          <a:xfrm>
            <a:off x="4670321" y="-38579"/>
            <a:ext cx="6744929" cy="6935158"/>
          </a:xfrm>
          <a:prstGeom prst="rect">
            <a:avLst/>
          </a:prstGeom>
        </p:spPr>
      </p:pic>
      <p:sp>
        <p:nvSpPr>
          <p:cNvPr id="10" name="TextBox 9">
            <a:extLst>
              <a:ext uri="{FF2B5EF4-FFF2-40B4-BE49-F238E27FC236}">
                <a16:creationId xmlns:a16="http://schemas.microsoft.com/office/drawing/2014/main" id="{13DC1C8E-BC6C-4746-BACE-1ACC49A2A2B2}"/>
              </a:ext>
            </a:extLst>
          </p:cNvPr>
          <p:cNvSpPr txBox="1"/>
          <p:nvPr/>
        </p:nvSpPr>
        <p:spPr>
          <a:xfrm>
            <a:off x="11389360" y="3149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DCDAF0DC-42D8-495B-BE93-1C6B1C45638A}"/>
              </a:ext>
            </a:extLst>
          </p:cNvPr>
          <p:cNvSpPr>
            <a:spLocks noGrp="1"/>
          </p:cNvSpPr>
          <p:nvPr>
            <p:ph type="sldNum" sz="quarter" idx="12"/>
          </p:nvPr>
        </p:nvSpPr>
        <p:spPr/>
        <p:txBody>
          <a:bodyPr/>
          <a:lstStyle/>
          <a:p>
            <a:fld id="{08B412BA-8300-467B-A177-417653BA458C}" type="slidenum">
              <a:rPr lang="en-US" smtClean="0"/>
              <a:t>33</a:t>
            </a:fld>
            <a:endParaRPr lang="en-US"/>
          </a:p>
        </p:txBody>
      </p:sp>
    </p:spTree>
    <p:extLst>
      <p:ext uri="{BB962C8B-B14F-4D97-AF65-F5344CB8AC3E}">
        <p14:creationId xmlns:p14="http://schemas.microsoft.com/office/powerpoint/2010/main" val="4198756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86C2D1-DD4B-4510-8A4C-2E939F64445F}"/>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9218" name="Picture 2" descr="Image result for compiler jokes">
            <a:extLst>
              <a:ext uri="{FF2B5EF4-FFF2-40B4-BE49-F238E27FC236}">
                <a16:creationId xmlns:a16="http://schemas.microsoft.com/office/drawing/2014/main" id="{EAC5EB6C-BB03-4AE6-9186-C3DA62EE0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4160"/>
            <a:ext cx="12222753" cy="454279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DA4D065-5164-412C-90E9-2310927932D8}"/>
              </a:ext>
            </a:extLst>
          </p:cNvPr>
          <p:cNvSpPr>
            <a:spLocks noGrp="1"/>
          </p:cNvSpPr>
          <p:nvPr>
            <p:ph type="sldNum" sz="quarter" idx="12"/>
          </p:nvPr>
        </p:nvSpPr>
        <p:spPr/>
        <p:txBody>
          <a:bodyPr/>
          <a:lstStyle/>
          <a:p>
            <a:fld id="{08B412BA-8300-467B-A177-417653BA458C}" type="slidenum">
              <a:rPr lang="en-US" smtClean="0"/>
              <a:t>34</a:t>
            </a:fld>
            <a:endParaRPr lang="en-US"/>
          </a:p>
        </p:txBody>
      </p:sp>
    </p:spTree>
    <p:extLst>
      <p:ext uri="{BB962C8B-B14F-4D97-AF65-F5344CB8AC3E}">
        <p14:creationId xmlns:p14="http://schemas.microsoft.com/office/powerpoint/2010/main" val="21842344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9795-A74F-43E6-913C-51094210509E}"/>
              </a:ext>
            </a:extLst>
          </p:cNvPr>
          <p:cNvSpPr>
            <a:spLocks noGrp="1"/>
          </p:cNvSpPr>
          <p:nvPr>
            <p:ph type="title"/>
          </p:nvPr>
        </p:nvSpPr>
        <p:spPr>
          <a:xfrm>
            <a:off x="926191" y="-83246"/>
            <a:ext cx="10515600" cy="1325563"/>
          </a:xfrm>
        </p:spPr>
        <p:txBody>
          <a:bodyPr>
            <a:normAutofit/>
          </a:bodyPr>
          <a:lstStyle/>
          <a:p>
            <a:r>
              <a:rPr lang="en-US" sz="5400" b="1" u="sng" dirty="0"/>
              <a:t>The elusive </a:t>
            </a:r>
            <a:r>
              <a:rPr lang="en-US" sz="5400" b="1" u="sng" dirty="0" err="1"/>
              <a:t>getInterpreter</a:t>
            </a:r>
            <a:r>
              <a:rPr lang="en-US" sz="5400" b="1" u="sng" dirty="0"/>
              <a:t>() method</a:t>
            </a:r>
          </a:p>
        </p:txBody>
      </p:sp>
      <p:sp>
        <p:nvSpPr>
          <p:cNvPr id="4" name="TextBox 3">
            <a:extLst>
              <a:ext uri="{FF2B5EF4-FFF2-40B4-BE49-F238E27FC236}">
                <a16:creationId xmlns:a16="http://schemas.microsoft.com/office/drawing/2014/main" id="{AC145E6C-CFA3-431E-AC04-1343F98E6309}"/>
              </a:ext>
            </a:extLst>
          </p:cNvPr>
          <p:cNvSpPr txBox="1"/>
          <p:nvPr/>
        </p:nvSpPr>
        <p:spPr>
          <a:xfrm>
            <a:off x="11389360" y="314960"/>
            <a:ext cx="690880" cy="369332"/>
          </a:xfrm>
          <a:prstGeom prst="rect">
            <a:avLst/>
          </a:prstGeom>
          <a:noFill/>
        </p:spPr>
        <p:txBody>
          <a:bodyPr wrap="square" rtlCol="0">
            <a:spAutoFit/>
          </a:bodyPr>
          <a:lstStyle/>
          <a:p>
            <a:r>
              <a:rPr lang="he-IL" dirty="0"/>
              <a:t>בס"ד</a:t>
            </a:r>
            <a:endParaRPr lang="en-US" dirty="0"/>
          </a:p>
        </p:txBody>
      </p:sp>
      <p:pic>
        <p:nvPicPr>
          <p:cNvPr id="5" name="Picture 4">
            <a:extLst>
              <a:ext uri="{FF2B5EF4-FFF2-40B4-BE49-F238E27FC236}">
                <a16:creationId xmlns:a16="http://schemas.microsoft.com/office/drawing/2014/main" id="{E2EEE597-4326-4204-B585-C6967D50BD27}"/>
              </a:ext>
            </a:extLst>
          </p:cNvPr>
          <p:cNvPicPr>
            <a:picLocks noChangeAspect="1"/>
          </p:cNvPicPr>
          <p:nvPr/>
        </p:nvPicPr>
        <p:blipFill rotWithShape="1">
          <a:blip r:embed="rId2"/>
          <a:srcRect t="36276"/>
          <a:stretch/>
        </p:blipFill>
        <p:spPr>
          <a:xfrm>
            <a:off x="55880" y="4220308"/>
            <a:ext cx="12080240" cy="2637692"/>
          </a:xfrm>
          <a:prstGeom prst="rect">
            <a:avLst/>
          </a:prstGeom>
        </p:spPr>
      </p:pic>
      <p:pic>
        <p:nvPicPr>
          <p:cNvPr id="6" name="Picture 5">
            <a:extLst>
              <a:ext uri="{FF2B5EF4-FFF2-40B4-BE49-F238E27FC236}">
                <a16:creationId xmlns:a16="http://schemas.microsoft.com/office/drawing/2014/main" id="{A9D25B14-1EEB-4DEF-B059-70213B822468}"/>
              </a:ext>
            </a:extLst>
          </p:cNvPr>
          <p:cNvPicPr>
            <a:picLocks noChangeAspect="1"/>
          </p:cNvPicPr>
          <p:nvPr/>
        </p:nvPicPr>
        <p:blipFill>
          <a:blip r:embed="rId3"/>
          <a:stretch>
            <a:fillRect/>
          </a:stretch>
        </p:blipFill>
        <p:spPr>
          <a:xfrm>
            <a:off x="0" y="2480727"/>
            <a:ext cx="12367982" cy="605864"/>
          </a:xfrm>
          <a:prstGeom prst="rect">
            <a:avLst/>
          </a:prstGeom>
        </p:spPr>
      </p:pic>
      <p:pic>
        <p:nvPicPr>
          <p:cNvPr id="7" name="Picture 6">
            <a:extLst>
              <a:ext uri="{FF2B5EF4-FFF2-40B4-BE49-F238E27FC236}">
                <a16:creationId xmlns:a16="http://schemas.microsoft.com/office/drawing/2014/main" id="{BBF33F0A-68EA-4D94-9397-F08BE019E21D}"/>
              </a:ext>
            </a:extLst>
          </p:cNvPr>
          <p:cNvPicPr>
            <a:picLocks noChangeAspect="1"/>
          </p:cNvPicPr>
          <p:nvPr/>
        </p:nvPicPr>
        <p:blipFill>
          <a:blip r:embed="rId4"/>
          <a:stretch>
            <a:fillRect/>
          </a:stretch>
        </p:blipFill>
        <p:spPr>
          <a:xfrm>
            <a:off x="384558" y="2981898"/>
            <a:ext cx="11057233" cy="1238410"/>
          </a:xfrm>
          <a:prstGeom prst="rect">
            <a:avLst/>
          </a:prstGeom>
        </p:spPr>
      </p:pic>
      <p:sp>
        <p:nvSpPr>
          <p:cNvPr id="8" name="TextBox 7">
            <a:extLst>
              <a:ext uri="{FF2B5EF4-FFF2-40B4-BE49-F238E27FC236}">
                <a16:creationId xmlns:a16="http://schemas.microsoft.com/office/drawing/2014/main" id="{97405792-A617-43F8-8CEF-F3B9B8D8996D}"/>
              </a:ext>
            </a:extLst>
          </p:cNvPr>
          <p:cNvSpPr txBox="1"/>
          <p:nvPr/>
        </p:nvSpPr>
        <p:spPr>
          <a:xfrm>
            <a:off x="55880" y="1097908"/>
            <a:ext cx="12024360" cy="707886"/>
          </a:xfrm>
          <a:prstGeom prst="rect">
            <a:avLst/>
          </a:prstGeom>
          <a:noFill/>
        </p:spPr>
        <p:txBody>
          <a:bodyPr wrap="square" rtlCol="0">
            <a:spAutoFit/>
          </a:bodyPr>
          <a:lstStyle/>
          <a:p>
            <a:pPr algn="ctr"/>
            <a:r>
              <a:rPr lang="en-US" sz="4000" dirty="0"/>
              <a:t>Both the </a:t>
            </a:r>
            <a:r>
              <a:rPr lang="en-US" sz="4000" dirty="0" err="1"/>
              <a:t>Lexer</a:t>
            </a:r>
            <a:r>
              <a:rPr lang="en-US" sz="4000" dirty="0"/>
              <a:t> and the Parser extend the Recognizer</a:t>
            </a:r>
          </a:p>
        </p:txBody>
      </p:sp>
      <p:sp>
        <p:nvSpPr>
          <p:cNvPr id="9" name="TextBox 8">
            <a:extLst>
              <a:ext uri="{FF2B5EF4-FFF2-40B4-BE49-F238E27FC236}">
                <a16:creationId xmlns:a16="http://schemas.microsoft.com/office/drawing/2014/main" id="{35811CCD-0298-4A3E-89DF-2FB979243E73}"/>
              </a:ext>
            </a:extLst>
          </p:cNvPr>
          <p:cNvSpPr txBox="1"/>
          <p:nvPr/>
        </p:nvSpPr>
        <p:spPr>
          <a:xfrm>
            <a:off x="384558" y="1955409"/>
            <a:ext cx="11057233" cy="461665"/>
          </a:xfrm>
          <a:prstGeom prst="rect">
            <a:avLst/>
          </a:prstGeom>
          <a:noFill/>
        </p:spPr>
        <p:txBody>
          <a:bodyPr wrap="square" rtlCol="0">
            <a:spAutoFit/>
          </a:bodyPr>
          <a:lstStyle/>
          <a:p>
            <a:pPr algn="ctr"/>
            <a:r>
              <a:rPr lang="en-US" sz="2400" dirty="0"/>
              <a:t>ATN = Augmented Transition Network = state machine</a:t>
            </a:r>
          </a:p>
        </p:txBody>
      </p:sp>
      <p:sp>
        <p:nvSpPr>
          <p:cNvPr id="10" name="Slide Number Placeholder 9">
            <a:extLst>
              <a:ext uri="{FF2B5EF4-FFF2-40B4-BE49-F238E27FC236}">
                <a16:creationId xmlns:a16="http://schemas.microsoft.com/office/drawing/2014/main" id="{F7A2D63F-7BCA-40E2-9174-B67164136399}"/>
              </a:ext>
            </a:extLst>
          </p:cNvPr>
          <p:cNvSpPr>
            <a:spLocks noGrp="1"/>
          </p:cNvSpPr>
          <p:nvPr>
            <p:ph type="sldNum" sz="quarter" idx="12"/>
          </p:nvPr>
        </p:nvSpPr>
        <p:spPr/>
        <p:txBody>
          <a:bodyPr/>
          <a:lstStyle/>
          <a:p>
            <a:fld id="{08B412BA-8300-467B-A177-417653BA458C}" type="slidenum">
              <a:rPr lang="en-US" smtClean="0"/>
              <a:t>35</a:t>
            </a:fld>
            <a:endParaRPr lang="en-US"/>
          </a:p>
        </p:txBody>
      </p:sp>
    </p:spTree>
    <p:extLst>
      <p:ext uri="{BB962C8B-B14F-4D97-AF65-F5344CB8AC3E}">
        <p14:creationId xmlns:p14="http://schemas.microsoft.com/office/powerpoint/2010/main" val="23531858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9795-A74F-43E6-913C-51094210509E}"/>
              </a:ext>
            </a:extLst>
          </p:cNvPr>
          <p:cNvSpPr>
            <a:spLocks noGrp="1"/>
          </p:cNvSpPr>
          <p:nvPr>
            <p:ph type="title"/>
          </p:nvPr>
        </p:nvSpPr>
        <p:spPr>
          <a:xfrm>
            <a:off x="926191" y="-83246"/>
            <a:ext cx="10515600" cy="1325563"/>
          </a:xfrm>
        </p:spPr>
        <p:txBody>
          <a:bodyPr>
            <a:normAutofit/>
          </a:bodyPr>
          <a:lstStyle/>
          <a:p>
            <a:r>
              <a:rPr lang="en-US" sz="5400" dirty="0"/>
              <a:t>The elusive </a:t>
            </a:r>
            <a:r>
              <a:rPr lang="en-US" sz="5400" dirty="0" err="1"/>
              <a:t>getInterpreter</a:t>
            </a:r>
            <a:r>
              <a:rPr lang="en-US" sz="5400" dirty="0"/>
              <a:t>() method</a:t>
            </a:r>
          </a:p>
        </p:txBody>
      </p:sp>
      <p:sp>
        <p:nvSpPr>
          <p:cNvPr id="4" name="TextBox 3">
            <a:extLst>
              <a:ext uri="{FF2B5EF4-FFF2-40B4-BE49-F238E27FC236}">
                <a16:creationId xmlns:a16="http://schemas.microsoft.com/office/drawing/2014/main" id="{AC145E6C-CFA3-431E-AC04-1343F98E6309}"/>
              </a:ext>
            </a:extLst>
          </p:cNvPr>
          <p:cNvSpPr txBox="1"/>
          <p:nvPr/>
        </p:nvSpPr>
        <p:spPr>
          <a:xfrm>
            <a:off x="11389360" y="314960"/>
            <a:ext cx="690880" cy="369332"/>
          </a:xfrm>
          <a:prstGeom prst="rect">
            <a:avLst/>
          </a:prstGeom>
          <a:noFill/>
        </p:spPr>
        <p:txBody>
          <a:bodyPr wrap="square" rtlCol="0">
            <a:spAutoFit/>
          </a:bodyPr>
          <a:lstStyle/>
          <a:p>
            <a:r>
              <a:rPr lang="he-IL" dirty="0"/>
              <a:t>בס"ד</a:t>
            </a:r>
            <a:endParaRPr lang="en-US" dirty="0"/>
          </a:p>
        </p:txBody>
      </p:sp>
      <p:sp>
        <p:nvSpPr>
          <p:cNvPr id="9" name="TextBox 8">
            <a:extLst>
              <a:ext uri="{FF2B5EF4-FFF2-40B4-BE49-F238E27FC236}">
                <a16:creationId xmlns:a16="http://schemas.microsoft.com/office/drawing/2014/main" id="{24E53850-D1CF-4BA2-9C30-21C7F3BFCAFC}"/>
              </a:ext>
            </a:extLst>
          </p:cNvPr>
          <p:cNvSpPr txBox="1"/>
          <p:nvPr/>
        </p:nvSpPr>
        <p:spPr>
          <a:xfrm>
            <a:off x="223692" y="1242317"/>
            <a:ext cx="11747914" cy="1569660"/>
          </a:xfrm>
          <a:prstGeom prst="rect">
            <a:avLst/>
          </a:prstGeom>
          <a:noFill/>
        </p:spPr>
        <p:txBody>
          <a:bodyPr wrap="square" rtlCol="0">
            <a:spAutoFit/>
          </a:bodyPr>
          <a:lstStyle/>
          <a:p>
            <a:r>
              <a:rPr lang="en-US" sz="4800" dirty="0"/>
              <a:t>The </a:t>
            </a:r>
            <a:r>
              <a:rPr lang="en-US" sz="4800" dirty="0" err="1"/>
              <a:t>Lexer</a:t>
            </a:r>
            <a:r>
              <a:rPr lang="en-US" sz="4800" dirty="0"/>
              <a:t> is an abstract class which extends recognizer and calls </a:t>
            </a:r>
            <a:r>
              <a:rPr lang="en-US" sz="4800" dirty="0" err="1"/>
              <a:t>getInterpreter</a:t>
            </a:r>
            <a:r>
              <a:rPr lang="en-US" sz="4800" dirty="0"/>
              <a:t>()</a:t>
            </a:r>
          </a:p>
        </p:txBody>
      </p:sp>
      <p:pic>
        <p:nvPicPr>
          <p:cNvPr id="5" name="Picture 4">
            <a:extLst>
              <a:ext uri="{FF2B5EF4-FFF2-40B4-BE49-F238E27FC236}">
                <a16:creationId xmlns:a16="http://schemas.microsoft.com/office/drawing/2014/main" id="{11D98238-C5B7-458B-BFD5-7AE40DCC9DCC}"/>
              </a:ext>
            </a:extLst>
          </p:cNvPr>
          <p:cNvPicPr>
            <a:picLocks noChangeAspect="1"/>
          </p:cNvPicPr>
          <p:nvPr/>
        </p:nvPicPr>
        <p:blipFill>
          <a:blip r:embed="rId2"/>
          <a:stretch>
            <a:fillRect/>
          </a:stretch>
        </p:blipFill>
        <p:spPr>
          <a:xfrm>
            <a:off x="-35641" y="3198562"/>
            <a:ext cx="12439263" cy="2944986"/>
          </a:xfrm>
          <a:prstGeom prst="rect">
            <a:avLst/>
          </a:prstGeom>
        </p:spPr>
      </p:pic>
      <p:sp>
        <p:nvSpPr>
          <p:cNvPr id="6" name="Slide Number Placeholder 5">
            <a:extLst>
              <a:ext uri="{FF2B5EF4-FFF2-40B4-BE49-F238E27FC236}">
                <a16:creationId xmlns:a16="http://schemas.microsoft.com/office/drawing/2014/main" id="{3C7BFA0B-64B0-4CDF-83CB-EF5F1F3F8855}"/>
              </a:ext>
            </a:extLst>
          </p:cNvPr>
          <p:cNvSpPr>
            <a:spLocks noGrp="1"/>
          </p:cNvSpPr>
          <p:nvPr>
            <p:ph type="sldNum" sz="quarter" idx="12"/>
          </p:nvPr>
        </p:nvSpPr>
        <p:spPr/>
        <p:txBody>
          <a:bodyPr/>
          <a:lstStyle/>
          <a:p>
            <a:fld id="{08B412BA-8300-467B-A177-417653BA458C}" type="slidenum">
              <a:rPr lang="en-US" smtClean="0"/>
              <a:t>36</a:t>
            </a:fld>
            <a:endParaRPr lang="en-US"/>
          </a:p>
        </p:txBody>
      </p:sp>
    </p:spTree>
    <p:extLst>
      <p:ext uri="{BB962C8B-B14F-4D97-AF65-F5344CB8AC3E}">
        <p14:creationId xmlns:p14="http://schemas.microsoft.com/office/powerpoint/2010/main" val="1370248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9795-A74F-43E6-913C-51094210509E}"/>
              </a:ext>
            </a:extLst>
          </p:cNvPr>
          <p:cNvSpPr>
            <a:spLocks noGrp="1"/>
          </p:cNvSpPr>
          <p:nvPr>
            <p:ph type="title"/>
          </p:nvPr>
        </p:nvSpPr>
        <p:spPr>
          <a:xfrm>
            <a:off x="926191" y="-83246"/>
            <a:ext cx="10515600" cy="1325563"/>
          </a:xfrm>
        </p:spPr>
        <p:txBody>
          <a:bodyPr>
            <a:normAutofit/>
          </a:bodyPr>
          <a:lstStyle/>
          <a:p>
            <a:r>
              <a:rPr lang="en-US" sz="5400" dirty="0"/>
              <a:t>The elusive </a:t>
            </a:r>
            <a:r>
              <a:rPr lang="en-US" sz="5400" dirty="0" err="1"/>
              <a:t>getInterpreter</a:t>
            </a:r>
            <a:r>
              <a:rPr lang="en-US" sz="5400" dirty="0"/>
              <a:t>() method</a:t>
            </a:r>
          </a:p>
        </p:txBody>
      </p:sp>
      <p:sp>
        <p:nvSpPr>
          <p:cNvPr id="4" name="TextBox 3">
            <a:extLst>
              <a:ext uri="{FF2B5EF4-FFF2-40B4-BE49-F238E27FC236}">
                <a16:creationId xmlns:a16="http://schemas.microsoft.com/office/drawing/2014/main" id="{AC145E6C-CFA3-431E-AC04-1343F98E6309}"/>
              </a:ext>
            </a:extLst>
          </p:cNvPr>
          <p:cNvSpPr txBox="1"/>
          <p:nvPr/>
        </p:nvSpPr>
        <p:spPr>
          <a:xfrm>
            <a:off x="11389360" y="314960"/>
            <a:ext cx="690880" cy="369332"/>
          </a:xfrm>
          <a:prstGeom prst="rect">
            <a:avLst/>
          </a:prstGeom>
          <a:noFill/>
        </p:spPr>
        <p:txBody>
          <a:bodyPr wrap="square" rtlCol="0">
            <a:spAutoFit/>
          </a:bodyPr>
          <a:lstStyle/>
          <a:p>
            <a:r>
              <a:rPr lang="he-IL" dirty="0"/>
              <a:t>בס"ד</a:t>
            </a:r>
            <a:endParaRPr lang="en-US" dirty="0"/>
          </a:p>
        </p:txBody>
      </p:sp>
      <p:pic>
        <p:nvPicPr>
          <p:cNvPr id="3" name="Picture 2">
            <a:extLst>
              <a:ext uri="{FF2B5EF4-FFF2-40B4-BE49-F238E27FC236}">
                <a16:creationId xmlns:a16="http://schemas.microsoft.com/office/drawing/2014/main" id="{00E57D9F-D93B-4095-B679-56AF2A210C00}"/>
              </a:ext>
            </a:extLst>
          </p:cNvPr>
          <p:cNvPicPr>
            <a:picLocks noChangeAspect="1"/>
          </p:cNvPicPr>
          <p:nvPr/>
        </p:nvPicPr>
        <p:blipFill rotWithShape="1">
          <a:blip r:embed="rId2"/>
          <a:srcRect b="12773"/>
          <a:stretch/>
        </p:blipFill>
        <p:spPr>
          <a:xfrm>
            <a:off x="223692" y="3429000"/>
            <a:ext cx="11527557" cy="921963"/>
          </a:xfrm>
          <a:prstGeom prst="rect">
            <a:avLst/>
          </a:prstGeom>
        </p:spPr>
      </p:pic>
      <p:pic>
        <p:nvPicPr>
          <p:cNvPr id="8" name="Picture 7">
            <a:extLst>
              <a:ext uri="{FF2B5EF4-FFF2-40B4-BE49-F238E27FC236}">
                <a16:creationId xmlns:a16="http://schemas.microsoft.com/office/drawing/2014/main" id="{01E3986A-9398-4BF5-BE40-F3A231B90965}"/>
              </a:ext>
            </a:extLst>
          </p:cNvPr>
          <p:cNvPicPr>
            <a:picLocks noChangeAspect="1"/>
          </p:cNvPicPr>
          <p:nvPr/>
        </p:nvPicPr>
        <p:blipFill rotWithShape="1">
          <a:blip r:embed="rId3"/>
          <a:srcRect t="45022" r="18510" b="3649"/>
          <a:stretch/>
        </p:blipFill>
        <p:spPr>
          <a:xfrm>
            <a:off x="223692" y="2997549"/>
            <a:ext cx="11968308" cy="560439"/>
          </a:xfrm>
          <a:prstGeom prst="rect">
            <a:avLst/>
          </a:prstGeom>
        </p:spPr>
      </p:pic>
      <p:sp>
        <p:nvSpPr>
          <p:cNvPr id="9" name="TextBox 8">
            <a:extLst>
              <a:ext uri="{FF2B5EF4-FFF2-40B4-BE49-F238E27FC236}">
                <a16:creationId xmlns:a16="http://schemas.microsoft.com/office/drawing/2014/main" id="{24E53850-D1CF-4BA2-9C30-21C7F3BFCAFC}"/>
              </a:ext>
            </a:extLst>
          </p:cNvPr>
          <p:cNvSpPr txBox="1"/>
          <p:nvPr/>
        </p:nvSpPr>
        <p:spPr>
          <a:xfrm>
            <a:off x="223692" y="1242317"/>
            <a:ext cx="11747914" cy="1569660"/>
          </a:xfrm>
          <a:prstGeom prst="rect">
            <a:avLst/>
          </a:prstGeom>
          <a:noFill/>
        </p:spPr>
        <p:txBody>
          <a:bodyPr wrap="square" rtlCol="0">
            <a:spAutoFit/>
          </a:bodyPr>
          <a:lstStyle/>
          <a:p>
            <a:r>
              <a:rPr lang="en-US" sz="4800" dirty="0"/>
              <a:t>The Parser is an abstract class which uses the </a:t>
            </a:r>
            <a:r>
              <a:rPr lang="en-US" sz="4800" dirty="0" err="1"/>
              <a:t>getInterpreter</a:t>
            </a:r>
            <a:r>
              <a:rPr lang="en-US" sz="4800" dirty="0"/>
              <a:t> as an </a:t>
            </a:r>
            <a:r>
              <a:rPr lang="en-US" sz="4800" dirty="0" err="1"/>
              <a:t>ATNSimulator</a:t>
            </a:r>
            <a:endParaRPr lang="en-US" sz="4800" dirty="0"/>
          </a:p>
        </p:txBody>
      </p:sp>
      <p:sp>
        <p:nvSpPr>
          <p:cNvPr id="10" name="TextBox 9">
            <a:extLst>
              <a:ext uri="{FF2B5EF4-FFF2-40B4-BE49-F238E27FC236}">
                <a16:creationId xmlns:a16="http://schemas.microsoft.com/office/drawing/2014/main" id="{0C4EA110-3B85-4D21-AFE6-6CBCDB743FA7}"/>
              </a:ext>
            </a:extLst>
          </p:cNvPr>
          <p:cNvSpPr txBox="1"/>
          <p:nvPr/>
        </p:nvSpPr>
        <p:spPr>
          <a:xfrm>
            <a:off x="425225" y="4782414"/>
            <a:ext cx="11517532" cy="923330"/>
          </a:xfrm>
          <a:prstGeom prst="rect">
            <a:avLst/>
          </a:prstGeom>
          <a:noFill/>
        </p:spPr>
        <p:txBody>
          <a:bodyPr wrap="square" rtlCol="0">
            <a:spAutoFit/>
          </a:bodyPr>
          <a:lstStyle/>
          <a:p>
            <a:r>
              <a:rPr lang="en-US" sz="5400" dirty="0" err="1"/>
              <a:t>ParserInterpreter</a:t>
            </a:r>
            <a:r>
              <a:rPr lang="en-US" sz="5400" dirty="0"/>
              <a:t> class extends Parser</a:t>
            </a:r>
          </a:p>
        </p:txBody>
      </p:sp>
      <p:sp>
        <p:nvSpPr>
          <p:cNvPr id="11" name="Slide Number Placeholder 10">
            <a:extLst>
              <a:ext uri="{FF2B5EF4-FFF2-40B4-BE49-F238E27FC236}">
                <a16:creationId xmlns:a16="http://schemas.microsoft.com/office/drawing/2014/main" id="{D0B2BADF-5295-451F-83EA-8D5F7252BD44}"/>
              </a:ext>
            </a:extLst>
          </p:cNvPr>
          <p:cNvSpPr>
            <a:spLocks noGrp="1"/>
          </p:cNvSpPr>
          <p:nvPr>
            <p:ph type="sldNum" sz="quarter" idx="12"/>
          </p:nvPr>
        </p:nvSpPr>
        <p:spPr/>
        <p:txBody>
          <a:bodyPr/>
          <a:lstStyle/>
          <a:p>
            <a:fld id="{08B412BA-8300-467B-A177-417653BA458C}" type="slidenum">
              <a:rPr lang="en-US" smtClean="0"/>
              <a:t>37</a:t>
            </a:fld>
            <a:endParaRPr lang="en-US"/>
          </a:p>
        </p:txBody>
      </p:sp>
    </p:spTree>
    <p:extLst>
      <p:ext uri="{BB962C8B-B14F-4D97-AF65-F5344CB8AC3E}">
        <p14:creationId xmlns:p14="http://schemas.microsoft.com/office/powerpoint/2010/main" val="9218467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2C7E-04ED-498C-AE98-1D13AB46959E}"/>
              </a:ext>
            </a:extLst>
          </p:cNvPr>
          <p:cNvSpPr>
            <a:spLocks noGrp="1"/>
          </p:cNvSpPr>
          <p:nvPr>
            <p:ph type="title"/>
          </p:nvPr>
        </p:nvSpPr>
        <p:spPr/>
        <p:txBody>
          <a:bodyPr/>
          <a:lstStyle/>
          <a:p>
            <a:r>
              <a:rPr lang="en-US" b="1" dirty="0"/>
              <a:t>Parser</a:t>
            </a:r>
            <a:r>
              <a:rPr lang="en-US" dirty="0"/>
              <a:t>: Maze == Tree - DFS</a:t>
            </a:r>
          </a:p>
        </p:txBody>
      </p:sp>
      <p:pic>
        <p:nvPicPr>
          <p:cNvPr id="5" name="Online Media 4" title="Bigger, tighter mouse maze experiments">
            <a:hlinkClick r:id="" action="ppaction://media"/>
            <a:extLst>
              <a:ext uri="{FF2B5EF4-FFF2-40B4-BE49-F238E27FC236}">
                <a16:creationId xmlns:a16="http://schemas.microsoft.com/office/drawing/2014/main" id="{F7E052D6-7C48-478D-A299-B56559A8503F}"/>
              </a:ext>
            </a:extLst>
          </p:cNvPr>
          <p:cNvPicPr>
            <a:picLocks noRot="1" noChangeAspect="1"/>
          </p:cNvPicPr>
          <p:nvPr>
            <a:videoFile r:link="rId1"/>
          </p:nvPr>
        </p:nvPicPr>
        <p:blipFill>
          <a:blip r:embed="rId3"/>
          <a:stretch>
            <a:fillRect/>
          </a:stretch>
        </p:blipFill>
        <p:spPr>
          <a:xfrm>
            <a:off x="1084383" y="1459279"/>
            <a:ext cx="9536723" cy="5364407"/>
          </a:xfrm>
          <a:prstGeom prst="rect">
            <a:avLst/>
          </a:prstGeom>
        </p:spPr>
      </p:pic>
      <p:sp>
        <p:nvSpPr>
          <p:cNvPr id="6" name="TextBox 5">
            <a:extLst>
              <a:ext uri="{FF2B5EF4-FFF2-40B4-BE49-F238E27FC236}">
                <a16:creationId xmlns:a16="http://schemas.microsoft.com/office/drawing/2014/main" id="{000DF082-4C6B-4282-8FB8-76B696C72C25}"/>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3" name="Slide Number Placeholder 2">
            <a:extLst>
              <a:ext uri="{FF2B5EF4-FFF2-40B4-BE49-F238E27FC236}">
                <a16:creationId xmlns:a16="http://schemas.microsoft.com/office/drawing/2014/main" id="{C60A5F9E-673A-4E8E-BEA2-B4C46AD744A3}"/>
              </a:ext>
            </a:extLst>
          </p:cNvPr>
          <p:cNvSpPr>
            <a:spLocks noGrp="1"/>
          </p:cNvSpPr>
          <p:nvPr>
            <p:ph type="sldNum" sz="quarter" idx="12"/>
          </p:nvPr>
        </p:nvSpPr>
        <p:spPr/>
        <p:txBody>
          <a:bodyPr/>
          <a:lstStyle/>
          <a:p>
            <a:fld id="{08B412BA-8300-467B-A177-417653BA458C}" type="slidenum">
              <a:rPr lang="en-US" smtClean="0"/>
              <a:t>38</a:t>
            </a:fld>
            <a:endParaRPr lang="en-US"/>
          </a:p>
        </p:txBody>
      </p:sp>
    </p:spTree>
    <p:extLst>
      <p:ext uri="{BB962C8B-B14F-4D97-AF65-F5344CB8AC3E}">
        <p14:creationId xmlns:p14="http://schemas.microsoft.com/office/powerpoint/2010/main" val="1803230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49795-A74F-43E6-913C-51094210509E}"/>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dirty="0">
                <a:solidFill>
                  <a:srgbClr val="FFFFFF"/>
                </a:solidFill>
              </a:rPr>
              <a:t>Parser - </a:t>
            </a:r>
            <a:r>
              <a:rPr lang="he-IL" dirty="0">
                <a:solidFill>
                  <a:srgbClr val="FFFFFF"/>
                </a:solidFill>
              </a:rPr>
              <a:t>פרסר</a:t>
            </a:r>
            <a:endParaRPr lang="en-US" dirty="0">
              <a:solidFill>
                <a:srgbClr val="FFFFFF"/>
              </a:solidFill>
            </a:endParaRPr>
          </a:p>
        </p:txBody>
      </p:sp>
      <p:cxnSp>
        <p:nvCxnSpPr>
          <p:cNvPr id="73" name="Straight Connector 72">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3074" name="Picture 2" descr="Image result for token stream">
            <a:extLst>
              <a:ext uri="{FF2B5EF4-FFF2-40B4-BE49-F238E27FC236}">
                <a16:creationId xmlns:a16="http://schemas.microsoft.com/office/drawing/2014/main" id="{74E48835-A797-463B-8D79-836C292D66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86" y="4678301"/>
            <a:ext cx="4495316" cy="19100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EF1715-E519-48F7-AB15-962625451CA7}"/>
              </a:ext>
            </a:extLst>
          </p:cNvPr>
          <p:cNvSpPr txBox="1"/>
          <p:nvPr/>
        </p:nvSpPr>
        <p:spPr>
          <a:xfrm>
            <a:off x="5297762" y="2799889"/>
            <a:ext cx="5747187" cy="3409182"/>
          </a:xfrm>
          <a:prstGeom prst="rect">
            <a:avLst/>
          </a:prstGeom>
        </p:spPr>
        <p:txBody>
          <a:bodyPr vert="horz" lIns="91440" tIns="45720" rIns="91440" bIns="45720" rtlCol="0" anchor="t">
            <a:normAutofit lnSpcReduction="10000"/>
          </a:bodyPr>
          <a:lstStyle/>
          <a:p>
            <a:pPr marL="685800" indent="-228600">
              <a:lnSpc>
                <a:spcPct val="90000"/>
              </a:lnSpc>
              <a:spcAft>
                <a:spcPts val="600"/>
              </a:spcAft>
              <a:buFont typeface="Arial" panose="020B0604020202020204" pitchFamily="34" charset="0"/>
              <a:buChar char="•"/>
            </a:pPr>
            <a:r>
              <a:rPr lang="en-US" sz="3600" dirty="0">
                <a:solidFill>
                  <a:srgbClr val="FFFFFF"/>
                </a:solidFill>
              </a:rPr>
              <a:t>The </a:t>
            </a:r>
            <a:r>
              <a:rPr lang="en-US" sz="3600" dirty="0" err="1">
                <a:solidFill>
                  <a:srgbClr val="FFFFFF"/>
                </a:solidFill>
              </a:rPr>
              <a:t>Lexer</a:t>
            </a:r>
            <a:r>
              <a:rPr lang="en-US" sz="3600" dirty="0">
                <a:solidFill>
                  <a:srgbClr val="FFFFFF"/>
                </a:solidFill>
              </a:rPr>
              <a:t> outputted a stream of tokens, so now the parser takes that stream and creates a parse tree with it.</a:t>
            </a:r>
          </a:p>
          <a:p>
            <a:pPr marL="685800" indent="-228600">
              <a:lnSpc>
                <a:spcPct val="90000"/>
              </a:lnSpc>
              <a:spcAft>
                <a:spcPts val="600"/>
              </a:spcAft>
              <a:buFont typeface="Arial" panose="020B0604020202020204" pitchFamily="34" charset="0"/>
              <a:buChar char="•"/>
            </a:pPr>
            <a:r>
              <a:rPr lang="en-US" sz="3600" dirty="0">
                <a:solidFill>
                  <a:srgbClr val="FFFFFF"/>
                </a:solidFill>
              </a:rPr>
              <a:t>Visitors and listeners on the parse tree</a:t>
            </a:r>
          </a:p>
          <a:p>
            <a:pPr marL="685800" indent="-228600">
              <a:lnSpc>
                <a:spcPct val="90000"/>
              </a:lnSpc>
              <a:spcAft>
                <a:spcPts val="600"/>
              </a:spcAft>
              <a:buFont typeface="Arial" panose="020B0604020202020204" pitchFamily="34" charset="0"/>
              <a:buChar char="•"/>
            </a:pPr>
            <a:endParaRPr lang="en-US" sz="3600" dirty="0">
              <a:solidFill>
                <a:srgbClr val="FFFFFF"/>
              </a:solidFill>
            </a:endParaRPr>
          </a:p>
        </p:txBody>
      </p:sp>
      <p:sp>
        <p:nvSpPr>
          <p:cNvPr id="4" name="TextBox 3">
            <a:extLst>
              <a:ext uri="{FF2B5EF4-FFF2-40B4-BE49-F238E27FC236}">
                <a16:creationId xmlns:a16="http://schemas.microsoft.com/office/drawing/2014/main" id="{AC145E6C-CFA3-431E-AC04-1343F98E6309}"/>
              </a:ext>
            </a:extLst>
          </p:cNvPr>
          <p:cNvSpPr txBox="1"/>
          <p:nvPr/>
        </p:nvSpPr>
        <p:spPr>
          <a:xfrm>
            <a:off x="11389360" y="93736"/>
            <a:ext cx="690880" cy="369332"/>
          </a:xfrm>
          <a:prstGeom prst="rect">
            <a:avLst/>
          </a:prstGeom>
          <a:noFill/>
        </p:spPr>
        <p:txBody>
          <a:bodyPr wrap="square" rtlCol="0">
            <a:spAutoFit/>
          </a:bodyPr>
          <a:lstStyle/>
          <a:p>
            <a:pPr>
              <a:spcAft>
                <a:spcPts val="600"/>
              </a:spcAft>
            </a:pPr>
            <a:r>
              <a:rPr lang="he-IL" dirty="0"/>
              <a:t>בס"ד</a:t>
            </a:r>
            <a:endParaRPr lang="en-US" dirty="0"/>
          </a:p>
        </p:txBody>
      </p:sp>
      <p:pic>
        <p:nvPicPr>
          <p:cNvPr id="3080" name="Picture 8" descr="Image result for parser">
            <a:extLst>
              <a:ext uri="{FF2B5EF4-FFF2-40B4-BE49-F238E27FC236}">
                <a16:creationId xmlns:a16="http://schemas.microsoft.com/office/drawing/2014/main" id="{65EA98E1-3727-4B87-830F-918D2D1EDE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76" r="25028"/>
          <a:stretch/>
        </p:blipFill>
        <p:spPr bwMode="auto">
          <a:xfrm>
            <a:off x="50786" y="-129252"/>
            <a:ext cx="4495316" cy="475721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BBBCAAE-8DAD-4AA2-9F33-7C6DAA090B8D}"/>
              </a:ext>
            </a:extLst>
          </p:cNvPr>
          <p:cNvSpPr>
            <a:spLocks noGrp="1"/>
          </p:cNvSpPr>
          <p:nvPr>
            <p:ph type="sldNum" sz="quarter" idx="12"/>
          </p:nvPr>
        </p:nvSpPr>
        <p:spPr/>
        <p:txBody>
          <a:bodyPr/>
          <a:lstStyle/>
          <a:p>
            <a:fld id="{08B412BA-8300-467B-A177-417653BA458C}" type="slidenum">
              <a:rPr lang="en-US" smtClean="0"/>
              <a:t>39</a:t>
            </a:fld>
            <a:endParaRPr lang="en-US"/>
          </a:p>
        </p:txBody>
      </p:sp>
    </p:spTree>
    <p:extLst>
      <p:ext uri="{BB962C8B-B14F-4D97-AF65-F5344CB8AC3E}">
        <p14:creationId xmlns:p14="http://schemas.microsoft.com/office/powerpoint/2010/main" val="766446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wipe(down)">
                                      <p:cBhvr>
                                        <p:cTn id="17" dur="580">
                                          <p:stCondLst>
                                            <p:cond delay="0"/>
                                          </p:stCondLst>
                                        </p:cTn>
                                        <p:tgtEl>
                                          <p:spTgt spid="3080"/>
                                        </p:tgtEl>
                                      </p:cBhvr>
                                    </p:animEffect>
                                    <p:anim calcmode="lin" valueType="num">
                                      <p:cBhvr>
                                        <p:cTn id="18" dur="1822" tmFilter="0,0; 0.14,0.36; 0.43,0.73; 0.71,0.91; 1.0,1.0">
                                          <p:stCondLst>
                                            <p:cond delay="0"/>
                                          </p:stCondLst>
                                        </p:cTn>
                                        <p:tgtEl>
                                          <p:spTgt spid="3080"/>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080"/>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080"/>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080"/>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080"/>
                                        </p:tgtEl>
                                        <p:attrNameLst>
                                          <p:attrName>ppt_y</p:attrName>
                                        </p:attrNameLst>
                                      </p:cBhvr>
                                      <p:tavLst>
                                        <p:tav tm="0" fmla="#ppt_y-sin(pi*$)/81">
                                          <p:val>
                                            <p:fltVal val="0"/>
                                          </p:val>
                                        </p:tav>
                                        <p:tav tm="100000">
                                          <p:val>
                                            <p:fltVal val="1"/>
                                          </p:val>
                                        </p:tav>
                                      </p:tavLst>
                                    </p:anim>
                                    <p:animScale>
                                      <p:cBhvr>
                                        <p:cTn id="23" dur="26">
                                          <p:stCondLst>
                                            <p:cond delay="650"/>
                                          </p:stCondLst>
                                        </p:cTn>
                                        <p:tgtEl>
                                          <p:spTgt spid="3080"/>
                                        </p:tgtEl>
                                      </p:cBhvr>
                                      <p:to x="100000" y="60000"/>
                                    </p:animScale>
                                    <p:animScale>
                                      <p:cBhvr>
                                        <p:cTn id="24" dur="166" decel="50000">
                                          <p:stCondLst>
                                            <p:cond delay="676"/>
                                          </p:stCondLst>
                                        </p:cTn>
                                        <p:tgtEl>
                                          <p:spTgt spid="3080"/>
                                        </p:tgtEl>
                                      </p:cBhvr>
                                      <p:to x="100000" y="100000"/>
                                    </p:animScale>
                                    <p:animScale>
                                      <p:cBhvr>
                                        <p:cTn id="25" dur="26">
                                          <p:stCondLst>
                                            <p:cond delay="1312"/>
                                          </p:stCondLst>
                                        </p:cTn>
                                        <p:tgtEl>
                                          <p:spTgt spid="3080"/>
                                        </p:tgtEl>
                                      </p:cBhvr>
                                      <p:to x="100000" y="80000"/>
                                    </p:animScale>
                                    <p:animScale>
                                      <p:cBhvr>
                                        <p:cTn id="26" dur="166" decel="50000">
                                          <p:stCondLst>
                                            <p:cond delay="1338"/>
                                          </p:stCondLst>
                                        </p:cTn>
                                        <p:tgtEl>
                                          <p:spTgt spid="3080"/>
                                        </p:tgtEl>
                                      </p:cBhvr>
                                      <p:to x="100000" y="100000"/>
                                    </p:animScale>
                                    <p:animScale>
                                      <p:cBhvr>
                                        <p:cTn id="27" dur="26">
                                          <p:stCondLst>
                                            <p:cond delay="1642"/>
                                          </p:stCondLst>
                                        </p:cTn>
                                        <p:tgtEl>
                                          <p:spTgt spid="3080"/>
                                        </p:tgtEl>
                                      </p:cBhvr>
                                      <p:to x="100000" y="90000"/>
                                    </p:animScale>
                                    <p:animScale>
                                      <p:cBhvr>
                                        <p:cTn id="28" dur="166" decel="50000">
                                          <p:stCondLst>
                                            <p:cond delay="1668"/>
                                          </p:stCondLst>
                                        </p:cTn>
                                        <p:tgtEl>
                                          <p:spTgt spid="3080"/>
                                        </p:tgtEl>
                                      </p:cBhvr>
                                      <p:to x="100000" y="100000"/>
                                    </p:animScale>
                                    <p:animScale>
                                      <p:cBhvr>
                                        <p:cTn id="29" dur="26">
                                          <p:stCondLst>
                                            <p:cond delay="1808"/>
                                          </p:stCondLst>
                                        </p:cTn>
                                        <p:tgtEl>
                                          <p:spTgt spid="3080"/>
                                        </p:tgtEl>
                                      </p:cBhvr>
                                      <p:to x="100000" y="95000"/>
                                    </p:animScale>
                                    <p:animScale>
                                      <p:cBhvr>
                                        <p:cTn id="30" dur="166" decel="50000">
                                          <p:stCondLst>
                                            <p:cond delay="1834"/>
                                          </p:stCondLst>
                                        </p:cTn>
                                        <p:tgtEl>
                                          <p:spTgt spid="3080"/>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ltUpDiag">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C8F7-7B95-4028-BA3D-2E1ED63820CB}"/>
              </a:ext>
            </a:extLst>
          </p:cNvPr>
          <p:cNvSpPr>
            <a:spLocks noGrp="1"/>
          </p:cNvSpPr>
          <p:nvPr>
            <p:ph type="ctrTitle"/>
          </p:nvPr>
        </p:nvSpPr>
        <p:spPr>
          <a:xfrm>
            <a:off x="264161" y="136526"/>
            <a:ext cx="11210084" cy="6721474"/>
          </a:xfrm>
        </p:spPr>
        <p:txBody>
          <a:bodyPr>
            <a:normAutofit fontScale="90000"/>
          </a:bodyPr>
          <a:lstStyle/>
          <a:p>
            <a:r>
              <a:rPr lang="en-US" sz="13800" dirty="0"/>
              <a:t>Warning: These slides may be asynchronous </a:t>
            </a:r>
            <a:r>
              <a:rPr lang="en-US" sz="9800" dirty="0"/>
              <a:t>a.k.a. </a:t>
            </a:r>
            <a:r>
              <a:rPr lang="en-US" sz="9800" dirty="0" err="1"/>
              <a:t>nodejs</a:t>
            </a:r>
            <a:endParaRPr lang="en-US" sz="13800" dirty="0"/>
          </a:p>
        </p:txBody>
      </p:sp>
      <p:sp>
        <p:nvSpPr>
          <p:cNvPr id="4" name="TextBox 3">
            <a:extLst>
              <a:ext uri="{FF2B5EF4-FFF2-40B4-BE49-F238E27FC236}">
                <a16:creationId xmlns:a16="http://schemas.microsoft.com/office/drawing/2014/main" id="{AAC891AE-23B1-4444-8EF0-74AE9280E1D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3" name="Slide Number Placeholder 2">
            <a:extLst>
              <a:ext uri="{FF2B5EF4-FFF2-40B4-BE49-F238E27FC236}">
                <a16:creationId xmlns:a16="http://schemas.microsoft.com/office/drawing/2014/main" id="{46BFFA5B-9F38-4B6D-8A6A-B03393D099FD}"/>
              </a:ext>
            </a:extLst>
          </p:cNvPr>
          <p:cNvSpPr>
            <a:spLocks noGrp="1"/>
          </p:cNvSpPr>
          <p:nvPr>
            <p:ph type="sldNum" sz="quarter" idx="12"/>
          </p:nvPr>
        </p:nvSpPr>
        <p:spPr/>
        <p:txBody>
          <a:bodyPr/>
          <a:lstStyle/>
          <a:p>
            <a:fld id="{08B412BA-8300-467B-A177-417653BA458C}" type="slidenum">
              <a:rPr lang="en-US" smtClean="0"/>
              <a:t>4</a:t>
            </a:fld>
            <a:endParaRPr lang="en-US"/>
          </a:p>
        </p:txBody>
      </p:sp>
    </p:spTree>
    <p:extLst>
      <p:ext uri="{BB962C8B-B14F-4D97-AF65-F5344CB8AC3E}">
        <p14:creationId xmlns:p14="http://schemas.microsoft.com/office/powerpoint/2010/main" val="542500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9795-A74F-43E6-913C-51094210509E}"/>
              </a:ext>
            </a:extLst>
          </p:cNvPr>
          <p:cNvSpPr>
            <a:spLocks noGrp="1"/>
          </p:cNvSpPr>
          <p:nvPr>
            <p:ph type="title"/>
          </p:nvPr>
        </p:nvSpPr>
        <p:spPr>
          <a:xfrm>
            <a:off x="926191" y="-83246"/>
            <a:ext cx="10515600" cy="1325563"/>
          </a:xfrm>
        </p:spPr>
        <p:txBody>
          <a:bodyPr>
            <a:normAutofit/>
          </a:bodyPr>
          <a:lstStyle/>
          <a:p>
            <a:pPr algn="ctr"/>
            <a:r>
              <a:rPr lang="en-US" sz="5400" dirty="0"/>
              <a:t>Parser – Data Structures</a:t>
            </a:r>
          </a:p>
        </p:txBody>
      </p:sp>
      <p:sp>
        <p:nvSpPr>
          <p:cNvPr id="4" name="TextBox 3">
            <a:extLst>
              <a:ext uri="{FF2B5EF4-FFF2-40B4-BE49-F238E27FC236}">
                <a16:creationId xmlns:a16="http://schemas.microsoft.com/office/drawing/2014/main" id="{AC145E6C-CFA3-431E-AC04-1343F98E6309}"/>
              </a:ext>
            </a:extLst>
          </p:cNvPr>
          <p:cNvSpPr txBox="1"/>
          <p:nvPr/>
        </p:nvSpPr>
        <p:spPr>
          <a:xfrm>
            <a:off x="11389360" y="314960"/>
            <a:ext cx="690880" cy="369332"/>
          </a:xfrm>
          <a:prstGeom prst="rect">
            <a:avLst/>
          </a:prstGeom>
          <a:noFill/>
        </p:spPr>
        <p:txBody>
          <a:bodyPr wrap="square" rtlCol="0">
            <a:spAutoFit/>
          </a:bodyPr>
          <a:lstStyle/>
          <a:p>
            <a:r>
              <a:rPr lang="he-IL" dirty="0"/>
              <a:t>בס"ד</a:t>
            </a:r>
            <a:endParaRPr lang="en-US" dirty="0"/>
          </a:p>
        </p:txBody>
      </p:sp>
      <p:sp>
        <p:nvSpPr>
          <p:cNvPr id="3" name="TextBox 2">
            <a:extLst>
              <a:ext uri="{FF2B5EF4-FFF2-40B4-BE49-F238E27FC236}">
                <a16:creationId xmlns:a16="http://schemas.microsoft.com/office/drawing/2014/main" id="{086485CF-FC8D-4E0B-BCFE-B1AD60DF5E71}"/>
              </a:ext>
            </a:extLst>
          </p:cNvPr>
          <p:cNvSpPr txBox="1"/>
          <p:nvPr/>
        </p:nvSpPr>
        <p:spPr>
          <a:xfrm>
            <a:off x="56271" y="928464"/>
            <a:ext cx="7024267"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t>Tree</a:t>
            </a:r>
          </a:p>
          <a:p>
            <a:pPr marL="1028700" lvl="1" indent="-571500">
              <a:buFont typeface="Arial" panose="020B0604020202020204" pitchFamily="34" charset="0"/>
              <a:buChar char="•"/>
            </a:pPr>
            <a:r>
              <a:rPr lang="en-US" sz="3600" dirty="0"/>
              <a:t>Uses </a:t>
            </a:r>
            <a:r>
              <a:rPr lang="en-US" sz="3600" dirty="0" err="1"/>
              <a:t>ParserRuleContext</a:t>
            </a:r>
            <a:r>
              <a:rPr lang="en-US" sz="3600" dirty="0"/>
              <a:t>, which extends </a:t>
            </a:r>
            <a:r>
              <a:rPr lang="en-US" sz="3600" dirty="0" err="1"/>
              <a:t>RuleContext</a:t>
            </a:r>
            <a:r>
              <a:rPr lang="en-US" sz="3600" dirty="0"/>
              <a:t>, objects as the nodes in the tree.</a:t>
            </a:r>
          </a:p>
          <a:p>
            <a:pPr marL="1028700" lvl="1" indent="-571500">
              <a:buFont typeface="Arial" panose="020B0604020202020204" pitchFamily="34" charset="0"/>
              <a:buChar char="•"/>
            </a:pPr>
            <a:endParaRPr lang="en-US" sz="3600" dirty="0"/>
          </a:p>
          <a:p>
            <a:pPr marL="1028700" lvl="1" indent="-571500">
              <a:buFont typeface="Arial" panose="020B0604020202020204" pitchFamily="34" charset="0"/>
              <a:buChar char="•"/>
            </a:pPr>
            <a:r>
              <a:rPr lang="en-US" sz="3600" dirty="0"/>
              <a:t>Also have enter and exit rules for the listener</a:t>
            </a:r>
          </a:p>
          <a:p>
            <a:pPr marL="1028700" lvl="1" indent="-571500">
              <a:buFont typeface="Arial" panose="020B0604020202020204" pitchFamily="34" charset="0"/>
              <a:buChar char="•"/>
            </a:pPr>
            <a:endParaRPr lang="en-US" sz="3600" dirty="0"/>
          </a:p>
        </p:txBody>
      </p:sp>
      <p:pic>
        <p:nvPicPr>
          <p:cNvPr id="6" name="Picture 5">
            <a:extLst>
              <a:ext uri="{FF2B5EF4-FFF2-40B4-BE49-F238E27FC236}">
                <a16:creationId xmlns:a16="http://schemas.microsoft.com/office/drawing/2014/main" id="{5D3A8E00-6294-412A-B90E-42D4BB1B640D}"/>
              </a:ext>
            </a:extLst>
          </p:cNvPr>
          <p:cNvPicPr>
            <a:picLocks noChangeAspect="1"/>
          </p:cNvPicPr>
          <p:nvPr/>
        </p:nvPicPr>
        <p:blipFill rotWithShape="1">
          <a:blip r:embed="rId2"/>
          <a:srcRect l="5833" t="28891" r="13989" b="19837"/>
          <a:stretch/>
        </p:blipFill>
        <p:spPr>
          <a:xfrm>
            <a:off x="52365" y="5338605"/>
            <a:ext cx="12027875" cy="1266092"/>
          </a:xfrm>
          <a:prstGeom prst="rect">
            <a:avLst/>
          </a:prstGeom>
        </p:spPr>
      </p:pic>
      <p:pic>
        <p:nvPicPr>
          <p:cNvPr id="2050" name="Picture 2" descr="Image result for parsetree">
            <a:extLst>
              <a:ext uri="{FF2B5EF4-FFF2-40B4-BE49-F238E27FC236}">
                <a16:creationId xmlns:a16="http://schemas.microsoft.com/office/drawing/2014/main" id="{30006EC4-08A1-41B3-AE5E-4A8D326C5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186" y="1380988"/>
            <a:ext cx="5515284" cy="368660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9195430-2F65-4288-847D-C4B166560F93}"/>
              </a:ext>
            </a:extLst>
          </p:cNvPr>
          <p:cNvSpPr>
            <a:spLocks noGrp="1"/>
          </p:cNvSpPr>
          <p:nvPr>
            <p:ph type="sldNum" sz="quarter" idx="12"/>
          </p:nvPr>
        </p:nvSpPr>
        <p:spPr/>
        <p:txBody>
          <a:bodyPr/>
          <a:lstStyle/>
          <a:p>
            <a:fld id="{08B412BA-8300-467B-A177-417653BA458C}" type="slidenum">
              <a:rPr lang="en-US" smtClean="0"/>
              <a:t>40</a:t>
            </a:fld>
            <a:endParaRPr lang="en-US"/>
          </a:p>
        </p:txBody>
      </p:sp>
    </p:spTree>
    <p:extLst>
      <p:ext uri="{BB962C8B-B14F-4D97-AF65-F5344CB8AC3E}">
        <p14:creationId xmlns:p14="http://schemas.microsoft.com/office/powerpoint/2010/main" val="1747859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circle(in)">
                                      <p:cBhvr>
                                        <p:cTn id="22" dur="20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80">
                                          <p:stCondLst>
                                            <p:cond delay="0"/>
                                          </p:stCondLst>
                                        </p:cTn>
                                        <p:tgtEl>
                                          <p:spTgt spid="6"/>
                                        </p:tgtEl>
                                      </p:cBhvr>
                                    </p:animEffect>
                                    <p:anim calcmode="lin" valueType="num">
                                      <p:cBhvr>
                                        <p:cTn id="2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3" dur="26">
                                          <p:stCondLst>
                                            <p:cond delay="650"/>
                                          </p:stCondLst>
                                        </p:cTn>
                                        <p:tgtEl>
                                          <p:spTgt spid="6"/>
                                        </p:tgtEl>
                                      </p:cBhvr>
                                      <p:to x="100000" y="60000"/>
                                    </p:animScale>
                                    <p:animScale>
                                      <p:cBhvr>
                                        <p:cTn id="34" dur="166" decel="50000">
                                          <p:stCondLst>
                                            <p:cond delay="676"/>
                                          </p:stCondLst>
                                        </p:cTn>
                                        <p:tgtEl>
                                          <p:spTgt spid="6"/>
                                        </p:tgtEl>
                                      </p:cBhvr>
                                      <p:to x="100000" y="100000"/>
                                    </p:animScale>
                                    <p:animScale>
                                      <p:cBhvr>
                                        <p:cTn id="35" dur="26">
                                          <p:stCondLst>
                                            <p:cond delay="1312"/>
                                          </p:stCondLst>
                                        </p:cTn>
                                        <p:tgtEl>
                                          <p:spTgt spid="6"/>
                                        </p:tgtEl>
                                      </p:cBhvr>
                                      <p:to x="100000" y="80000"/>
                                    </p:animScale>
                                    <p:animScale>
                                      <p:cBhvr>
                                        <p:cTn id="36" dur="166" decel="50000">
                                          <p:stCondLst>
                                            <p:cond delay="1338"/>
                                          </p:stCondLst>
                                        </p:cTn>
                                        <p:tgtEl>
                                          <p:spTgt spid="6"/>
                                        </p:tgtEl>
                                      </p:cBhvr>
                                      <p:to x="100000" y="100000"/>
                                    </p:animScale>
                                    <p:animScale>
                                      <p:cBhvr>
                                        <p:cTn id="37" dur="26">
                                          <p:stCondLst>
                                            <p:cond delay="1642"/>
                                          </p:stCondLst>
                                        </p:cTn>
                                        <p:tgtEl>
                                          <p:spTgt spid="6"/>
                                        </p:tgtEl>
                                      </p:cBhvr>
                                      <p:to x="100000" y="90000"/>
                                    </p:animScale>
                                    <p:animScale>
                                      <p:cBhvr>
                                        <p:cTn id="38" dur="166" decel="50000">
                                          <p:stCondLst>
                                            <p:cond delay="1668"/>
                                          </p:stCondLst>
                                        </p:cTn>
                                        <p:tgtEl>
                                          <p:spTgt spid="6"/>
                                        </p:tgtEl>
                                      </p:cBhvr>
                                      <p:to x="100000" y="100000"/>
                                    </p:animScale>
                                    <p:animScale>
                                      <p:cBhvr>
                                        <p:cTn id="39" dur="26">
                                          <p:stCondLst>
                                            <p:cond delay="1808"/>
                                          </p:stCondLst>
                                        </p:cTn>
                                        <p:tgtEl>
                                          <p:spTgt spid="6"/>
                                        </p:tgtEl>
                                      </p:cBhvr>
                                      <p:to x="100000" y="95000"/>
                                    </p:animScale>
                                    <p:animScale>
                                      <p:cBhvr>
                                        <p:cTn id="4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9795-A74F-43E6-913C-51094210509E}"/>
              </a:ext>
            </a:extLst>
          </p:cNvPr>
          <p:cNvSpPr>
            <a:spLocks noGrp="1"/>
          </p:cNvSpPr>
          <p:nvPr>
            <p:ph type="title"/>
          </p:nvPr>
        </p:nvSpPr>
        <p:spPr>
          <a:xfrm>
            <a:off x="926191" y="-83246"/>
            <a:ext cx="10515600" cy="1325563"/>
          </a:xfrm>
        </p:spPr>
        <p:txBody>
          <a:bodyPr>
            <a:normAutofit/>
          </a:bodyPr>
          <a:lstStyle/>
          <a:p>
            <a:pPr algn="ctr"/>
            <a:r>
              <a:rPr lang="en-US" sz="5400" dirty="0"/>
              <a:t>Parser – Algorithms</a:t>
            </a:r>
          </a:p>
        </p:txBody>
      </p:sp>
      <p:sp>
        <p:nvSpPr>
          <p:cNvPr id="4" name="TextBox 3">
            <a:extLst>
              <a:ext uri="{FF2B5EF4-FFF2-40B4-BE49-F238E27FC236}">
                <a16:creationId xmlns:a16="http://schemas.microsoft.com/office/drawing/2014/main" id="{AC145E6C-CFA3-431E-AC04-1343F98E6309}"/>
              </a:ext>
            </a:extLst>
          </p:cNvPr>
          <p:cNvSpPr txBox="1"/>
          <p:nvPr/>
        </p:nvSpPr>
        <p:spPr>
          <a:xfrm>
            <a:off x="11389360" y="314960"/>
            <a:ext cx="690880" cy="369332"/>
          </a:xfrm>
          <a:prstGeom prst="rect">
            <a:avLst/>
          </a:prstGeom>
          <a:noFill/>
        </p:spPr>
        <p:txBody>
          <a:bodyPr wrap="square" rtlCol="0">
            <a:spAutoFit/>
          </a:bodyPr>
          <a:lstStyle/>
          <a:p>
            <a:r>
              <a:rPr lang="he-IL" dirty="0"/>
              <a:t>בס"ד</a:t>
            </a:r>
            <a:endParaRPr lang="en-US" dirty="0"/>
          </a:p>
        </p:txBody>
      </p:sp>
      <p:sp>
        <p:nvSpPr>
          <p:cNvPr id="3" name="TextBox 2">
            <a:extLst>
              <a:ext uri="{FF2B5EF4-FFF2-40B4-BE49-F238E27FC236}">
                <a16:creationId xmlns:a16="http://schemas.microsoft.com/office/drawing/2014/main" id="{0641FF12-FA4A-4AD7-83C5-7A779F966160}"/>
              </a:ext>
            </a:extLst>
          </p:cNvPr>
          <p:cNvSpPr txBox="1"/>
          <p:nvPr/>
        </p:nvSpPr>
        <p:spPr>
          <a:xfrm>
            <a:off x="407963" y="1242317"/>
            <a:ext cx="5490886" cy="4832092"/>
          </a:xfrm>
          <a:prstGeom prst="rect">
            <a:avLst/>
          </a:prstGeom>
          <a:noFill/>
        </p:spPr>
        <p:txBody>
          <a:bodyPr wrap="square" rtlCol="0">
            <a:spAutoFit/>
          </a:bodyPr>
          <a:lstStyle/>
          <a:p>
            <a:r>
              <a:rPr lang="en-US" sz="4400" dirty="0"/>
              <a:t>Match()</a:t>
            </a:r>
          </a:p>
          <a:p>
            <a:pPr marL="285750" indent="-285750">
              <a:buFont typeface="Arial" panose="020B0604020202020204" pitchFamily="34" charset="0"/>
              <a:buChar char="•"/>
            </a:pPr>
            <a:r>
              <a:rPr lang="en-US" sz="4400" dirty="0"/>
              <a:t> if token is valid, then consume() is called, or else error stuff.</a:t>
            </a:r>
          </a:p>
          <a:p>
            <a:pPr marL="285750" indent="-285750">
              <a:buFont typeface="Arial" panose="020B0604020202020204" pitchFamily="34" charset="0"/>
              <a:buChar char="•"/>
            </a:pPr>
            <a:r>
              <a:rPr lang="en-US" sz="4400" dirty="0"/>
              <a:t>Uses an int (“type”) to compare and check if token is valid.</a:t>
            </a:r>
          </a:p>
        </p:txBody>
      </p:sp>
      <p:sp>
        <p:nvSpPr>
          <p:cNvPr id="5" name="TextBox 4">
            <a:extLst>
              <a:ext uri="{FF2B5EF4-FFF2-40B4-BE49-F238E27FC236}">
                <a16:creationId xmlns:a16="http://schemas.microsoft.com/office/drawing/2014/main" id="{C58F557C-BCA7-4204-9D1C-BE8AE97C353D}"/>
              </a:ext>
            </a:extLst>
          </p:cNvPr>
          <p:cNvSpPr txBox="1"/>
          <p:nvPr/>
        </p:nvSpPr>
        <p:spPr>
          <a:xfrm>
            <a:off x="6074831" y="1242316"/>
            <a:ext cx="5190978" cy="4154984"/>
          </a:xfrm>
          <a:prstGeom prst="rect">
            <a:avLst/>
          </a:prstGeom>
          <a:noFill/>
        </p:spPr>
        <p:txBody>
          <a:bodyPr wrap="square" rtlCol="0">
            <a:spAutoFit/>
          </a:bodyPr>
          <a:lstStyle/>
          <a:p>
            <a:r>
              <a:rPr lang="en-US" sz="4400" dirty="0"/>
              <a:t>Consume()</a:t>
            </a:r>
          </a:p>
          <a:p>
            <a:pPr marL="571500" indent="-571500">
              <a:buFont typeface="Arial" panose="020B0604020202020204" pitchFamily="34" charset="0"/>
              <a:buChar char="•"/>
            </a:pPr>
            <a:r>
              <a:rPr lang="en-US" sz="4400" dirty="0"/>
              <a:t>Moves cursor to next token and adds child to tree, if not in error recovery</a:t>
            </a:r>
          </a:p>
        </p:txBody>
      </p:sp>
      <p:sp>
        <p:nvSpPr>
          <p:cNvPr id="6" name="Slide Number Placeholder 5">
            <a:extLst>
              <a:ext uri="{FF2B5EF4-FFF2-40B4-BE49-F238E27FC236}">
                <a16:creationId xmlns:a16="http://schemas.microsoft.com/office/drawing/2014/main" id="{F4D91022-E729-474C-9331-C53DDF276658}"/>
              </a:ext>
            </a:extLst>
          </p:cNvPr>
          <p:cNvSpPr>
            <a:spLocks noGrp="1"/>
          </p:cNvSpPr>
          <p:nvPr>
            <p:ph type="sldNum" sz="quarter" idx="12"/>
          </p:nvPr>
        </p:nvSpPr>
        <p:spPr/>
        <p:txBody>
          <a:bodyPr/>
          <a:lstStyle/>
          <a:p>
            <a:fld id="{08B412BA-8300-467B-A177-417653BA458C}" type="slidenum">
              <a:rPr lang="en-US" smtClean="0"/>
              <a:t>41</a:t>
            </a:fld>
            <a:endParaRPr lang="en-US"/>
          </a:p>
        </p:txBody>
      </p:sp>
    </p:spTree>
    <p:extLst>
      <p:ext uri="{BB962C8B-B14F-4D97-AF65-F5344CB8AC3E}">
        <p14:creationId xmlns:p14="http://schemas.microsoft.com/office/powerpoint/2010/main" val="31216065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circle(in)">
                                      <p:cBhvr>
                                        <p:cTn id="24" dur="2000"/>
                                        <p:tgtEl>
                                          <p:spTgt spid="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wipe(down)">
                                      <p:cBhvr>
                                        <p:cTn id="2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FC42-6D6E-4F0F-A4B7-1A65B114B9EE}"/>
              </a:ext>
            </a:extLst>
          </p:cNvPr>
          <p:cNvSpPr>
            <a:spLocks noGrp="1"/>
          </p:cNvSpPr>
          <p:nvPr>
            <p:ph type="title"/>
          </p:nvPr>
        </p:nvSpPr>
        <p:spPr>
          <a:xfrm>
            <a:off x="838200" y="-3581"/>
            <a:ext cx="10515600" cy="1325563"/>
          </a:xfrm>
        </p:spPr>
        <p:txBody>
          <a:bodyPr/>
          <a:lstStyle/>
          <a:p>
            <a:r>
              <a:rPr lang="en-US" dirty="0"/>
              <a:t>Cool: </a:t>
            </a:r>
            <a:r>
              <a:rPr lang="en-US" dirty="0" err="1"/>
              <a:t>DoubleKeyMap</a:t>
            </a:r>
            <a:endParaRPr lang="en-US" dirty="0"/>
          </a:p>
        </p:txBody>
      </p:sp>
      <p:pic>
        <p:nvPicPr>
          <p:cNvPr id="4" name="Picture 3">
            <a:extLst>
              <a:ext uri="{FF2B5EF4-FFF2-40B4-BE49-F238E27FC236}">
                <a16:creationId xmlns:a16="http://schemas.microsoft.com/office/drawing/2014/main" id="{E3ABB6F8-91B3-4C1A-B72F-6898F09B6341}"/>
              </a:ext>
            </a:extLst>
          </p:cNvPr>
          <p:cNvPicPr>
            <a:picLocks noChangeAspect="1"/>
          </p:cNvPicPr>
          <p:nvPr/>
        </p:nvPicPr>
        <p:blipFill>
          <a:blip r:embed="rId2"/>
          <a:stretch>
            <a:fillRect/>
          </a:stretch>
        </p:blipFill>
        <p:spPr>
          <a:xfrm>
            <a:off x="1976284" y="1063265"/>
            <a:ext cx="8008374" cy="5818275"/>
          </a:xfrm>
          <a:prstGeom prst="rect">
            <a:avLst/>
          </a:prstGeom>
        </p:spPr>
      </p:pic>
      <p:sp>
        <p:nvSpPr>
          <p:cNvPr id="5" name="TextBox 4">
            <a:extLst>
              <a:ext uri="{FF2B5EF4-FFF2-40B4-BE49-F238E27FC236}">
                <a16:creationId xmlns:a16="http://schemas.microsoft.com/office/drawing/2014/main" id="{8D748293-0CEC-4C9B-8F19-B3BEBD3DEB07}"/>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6" name="Slide Number Placeholder 5">
            <a:extLst>
              <a:ext uri="{FF2B5EF4-FFF2-40B4-BE49-F238E27FC236}">
                <a16:creationId xmlns:a16="http://schemas.microsoft.com/office/drawing/2014/main" id="{C555D326-DE84-4938-943E-BE414E5B662D}"/>
              </a:ext>
            </a:extLst>
          </p:cNvPr>
          <p:cNvSpPr>
            <a:spLocks noGrp="1"/>
          </p:cNvSpPr>
          <p:nvPr>
            <p:ph type="sldNum" sz="quarter" idx="12"/>
          </p:nvPr>
        </p:nvSpPr>
        <p:spPr/>
        <p:txBody>
          <a:bodyPr/>
          <a:lstStyle/>
          <a:p>
            <a:fld id="{08B412BA-8300-467B-A177-417653BA458C}" type="slidenum">
              <a:rPr lang="en-US" smtClean="0"/>
              <a:t>42</a:t>
            </a:fld>
            <a:endParaRPr lang="en-US"/>
          </a:p>
        </p:txBody>
      </p:sp>
    </p:spTree>
    <p:extLst>
      <p:ext uri="{BB962C8B-B14F-4D97-AF65-F5344CB8AC3E}">
        <p14:creationId xmlns:p14="http://schemas.microsoft.com/office/powerpoint/2010/main" val="3384203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pattFill prst="dashDnDiag">
          <a:fgClr>
            <a:srgbClr val="0070C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B921-CC8D-4F56-B236-5B31152FCD11}"/>
              </a:ext>
            </a:extLst>
          </p:cNvPr>
          <p:cNvSpPr>
            <a:spLocks noGrp="1"/>
          </p:cNvSpPr>
          <p:nvPr>
            <p:ph type="title"/>
          </p:nvPr>
        </p:nvSpPr>
        <p:spPr>
          <a:xfrm>
            <a:off x="5950633" y="172865"/>
            <a:ext cx="6357878" cy="1325563"/>
          </a:xfrm>
        </p:spPr>
        <p:txBody>
          <a:bodyPr>
            <a:normAutofit/>
          </a:bodyPr>
          <a:lstStyle/>
          <a:p>
            <a:pPr algn="ctr"/>
            <a:r>
              <a:rPr lang="he-IL" sz="6700" dirty="0"/>
              <a:t>אורחים</a:t>
            </a:r>
            <a:r>
              <a:rPr lang="en-US" sz="6700" dirty="0"/>
              <a:t> vs </a:t>
            </a:r>
            <a:r>
              <a:rPr lang="he-IL" sz="6700" dirty="0"/>
              <a:t>מלשינים</a:t>
            </a:r>
            <a:r>
              <a:rPr lang="en-US" sz="6700" dirty="0"/>
              <a:t>:</a:t>
            </a:r>
            <a:endParaRPr lang="en-US" dirty="0"/>
          </a:p>
        </p:txBody>
      </p:sp>
      <p:sp>
        <p:nvSpPr>
          <p:cNvPr id="4" name="TextBox 3">
            <a:extLst>
              <a:ext uri="{FF2B5EF4-FFF2-40B4-BE49-F238E27FC236}">
                <a16:creationId xmlns:a16="http://schemas.microsoft.com/office/drawing/2014/main" id="{0DC1C0DD-6E17-453C-AB44-BE737AB2AE8F}"/>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12290" name="Picture 2" descr="Image result for listener">
            <a:extLst>
              <a:ext uri="{FF2B5EF4-FFF2-40B4-BE49-F238E27FC236}">
                <a16:creationId xmlns:a16="http://schemas.microsoft.com/office/drawing/2014/main" id="{45AD418F-9420-49CC-AE18-868E93200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4911" y="1488123"/>
            <a:ext cx="4030198" cy="503774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AD082F8-2143-4B20-949C-8C005645031C}"/>
              </a:ext>
            </a:extLst>
          </p:cNvPr>
          <p:cNvSpPr/>
          <p:nvPr/>
        </p:nvSpPr>
        <p:spPr>
          <a:xfrm>
            <a:off x="5993584" y="2749735"/>
            <a:ext cx="213680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VS.</a:t>
            </a:r>
          </a:p>
        </p:txBody>
      </p:sp>
      <p:pic>
        <p:nvPicPr>
          <p:cNvPr id="12300" name="Picture 12" descr="Image result for etiquette of guests">
            <a:extLst>
              <a:ext uri="{FF2B5EF4-FFF2-40B4-BE49-F238E27FC236}">
                <a16:creationId xmlns:a16="http://schemas.microsoft.com/office/drawing/2014/main" id="{3CFBA5C4-27B1-4DE3-B79B-D7D7EED188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038" b="10483"/>
          <a:stretch/>
        </p:blipFill>
        <p:spPr bwMode="auto">
          <a:xfrm>
            <a:off x="-2" y="0"/>
            <a:ext cx="5950635" cy="6871567"/>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E127C027-8C9F-4C2E-9DF4-2B3DAD3DBFB6}"/>
              </a:ext>
            </a:extLst>
          </p:cNvPr>
          <p:cNvSpPr>
            <a:spLocks noGrp="1"/>
          </p:cNvSpPr>
          <p:nvPr>
            <p:ph type="sldNum" sz="quarter" idx="12"/>
          </p:nvPr>
        </p:nvSpPr>
        <p:spPr/>
        <p:txBody>
          <a:bodyPr/>
          <a:lstStyle/>
          <a:p>
            <a:fld id="{08B412BA-8300-467B-A177-417653BA458C}" type="slidenum">
              <a:rPr lang="en-US" smtClean="0"/>
              <a:t>43</a:t>
            </a:fld>
            <a:endParaRPr lang="en-US"/>
          </a:p>
        </p:txBody>
      </p:sp>
    </p:spTree>
    <p:extLst>
      <p:ext uri="{BB962C8B-B14F-4D97-AF65-F5344CB8AC3E}">
        <p14:creationId xmlns:p14="http://schemas.microsoft.com/office/powerpoint/2010/main" val="533949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pattFill prst="dashDnDiag">
          <a:fgClr>
            <a:srgbClr val="0070C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B921-CC8D-4F56-B236-5B31152FCD11}"/>
              </a:ext>
            </a:extLst>
          </p:cNvPr>
          <p:cNvSpPr>
            <a:spLocks noGrp="1"/>
          </p:cNvSpPr>
          <p:nvPr>
            <p:ph type="title"/>
          </p:nvPr>
        </p:nvSpPr>
        <p:spPr>
          <a:xfrm>
            <a:off x="838200" y="23669"/>
            <a:ext cx="10515600" cy="1325563"/>
          </a:xfrm>
        </p:spPr>
        <p:txBody>
          <a:bodyPr>
            <a:normAutofit/>
          </a:bodyPr>
          <a:lstStyle/>
          <a:p>
            <a:pPr algn="ctr"/>
            <a:r>
              <a:rPr lang="he-IL" sz="6700" dirty="0"/>
              <a:t>אורחים</a:t>
            </a:r>
            <a:r>
              <a:rPr lang="en-US" sz="6700" dirty="0"/>
              <a:t> vs </a:t>
            </a:r>
            <a:r>
              <a:rPr lang="he-IL" sz="6700" dirty="0"/>
              <a:t>מלשינים</a:t>
            </a:r>
            <a:r>
              <a:rPr lang="en-US" sz="6700" dirty="0"/>
              <a:t>:</a:t>
            </a:r>
            <a:endParaRPr lang="en-US" dirty="0"/>
          </a:p>
        </p:txBody>
      </p:sp>
      <p:sp>
        <p:nvSpPr>
          <p:cNvPr id="4" name="TextBox 3">
            <a:extLst>
              <a:ext uri="{FF2B5EF4-FFF2-40B4-BE49-F238E27FC236}">
                <a16:creationId xmlns:a16="http://schemas.microsoft.com/office/drawing/2014/main" id="{0DC1C0DD-6E17-453C-AB44-BE737AB2AE8F}"/>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7" name="Picture 2" descr="Image result for visitors">
            <a:extLst>
              <a:ext uri="{FF2B5EF4-FFF2-40B4-BE49-F238E27FC236}">
                <a16:creationId xmlns:a16="http://schemas.microsoft.com/office/drawing/2014/main" id="{37084489-375E-499C-A769-5E0E5AFD0F5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64160" y="1672789"/>
            <a:ext cx="5181600" cy="8654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7D83D15-A95B-4BA8-8B7D-32A0AAA2CE37}"/>
              </a:ext>
            </a:extLst>
          </p:cNvPr>
          <p:cNvSpPr/>
          <p:nvPr/>
        </p:nvSpPr>
        <p:spPr>
          <a:xfrm>
            <a:off x="304800" y="2690336"/>
            <a:ext cx="5322277" cy="3970318"/>
          </a:xfrm>
          <a:prstGeom prst="rect">
            <a:avLst/>
          </a:prstGeom>
        </p:spPr>
        <p:txBody>
          <a:bodyPr wrap="square">
            <a:spAutoFit/>
          </a:bodyPr>
          <a:lstStyle/>
          <a:p>
            <a:pPr marL="285750" indent="-285750">
              <a:buFont typeface="Arial" panose="020B0604020202020204" pitchFamily="34" charset="0"/>
              <a:buChar char="•"/>
            </a:pPr>
            <a:r>
              <a:rPr lang="en-US" sz="3600" dirty="0"/>
              <a:t>They come with something</a:t>
            </a:r>
          </a:p>
          <a:p>
            <a:pPr marL="285750" indent="-285750">
              <a:buFont typeface="Arial" panose="020B0604020202020204" pitchFamily="34" charset="0"/>
              <a:buChar char="•"/>
            </a:pPr>
            <a:r>
              <a:rPr lang="en-US" sz="3600" dirty="0"/>
              <a:t>They “accept”</a:t>
            </a:r>
          </a:p>
          <a:p>
            <a:pPr marL="285750" indent="-285750">
              <a:buFont typeface="Arial" panose="020B0604020202020204" pitchFamily="34" charset="0"/>
              <a:buChar char="•"/>
            </a:pPr>
            <a:r>
              <a:rPr lang="en-US" sz="3600" dirty="0"/>
              <a:t>They settle in</a:t>
            </a:r>
          </a:p>
          <a:p>
            <a:pPr marL="285750" indent="-285750">
              <a:buFont typeface="Arial" panose="020B0604020202020204" pitchFamily="34" charset="0"/>
              <a:buChar char="•"/>
            </a:pPr>
            <a:r>
              <a:rPr lang="en-US" sz="3600" dirty="0"/>
              <a:t>They do something</a:t>
            </a:r>
          </a:p>
          <a:p>
            <a:pPr marL="285750" indent="-285750">
              <a:buFont typeface="Arial" panose="020B0604020202020204" pitchFamily="34" charset="0"/>
              <a:buChar char="•"/>
            </a:pPr>
            <a:r>
              <a:rPr lang="en-US" sz="3600" dirty="0"/>
              <a:t>They leave with something</a:t>
            </a:r>
          </a:p>
        </p:txBody>
      </p:sp>
      <p:sp>
        <p:nvSpPr>
          <p:cNvPr id="11" name="Rectangle 10">
            <a:extLst>
              <a:ext uri="{FF2B5EF4-FFF2-40B4-BE49-F238E27FC236}">
                <a16:creationId xmlns:a16="http://schemas.microsoft.com/office/drawing/2014/main" id="{5AD082F8-2143-4B20-949C-8C005645031C}"/>
              </a:ext>
            </a:extLst>
          </p:cNvPr>
          <p:cNvSpPr/>
          <p:nvPr/>
        </p:nvSpPr>
        <p:spPr>
          <a:xfrm>
            <a:off x="5027600" y="2967335"/>
            <a:ext cx="2136803" cy="1862048"/>
          </a:xfrm>
          <a:prstGeom prst="rect">
            <a:avLst/>
          </a:prstGeom>
          <a:noFill/>
        </p:spPr>
        <p:txBody>
          <a:bodyPr wrap="none" lIns="91440" tIns="45720" rIns="91440" bIns="45720">
            <a:spAutoFit/>
          </a:bodyPr>
          <a:lstStyle/>
          <a:p>
            <a:pPr algn="ctr"/>
            <a:r>
              <a:rPr lang="en-US" sz="11500" b="1" dirty="0">
                <a:ln w="22225">
                  <a:solidFill>
                    <a:schemeClr val="accent2"/>
                  </a:solidFill>
                  <a:prstDash val="solid"/>
                </a:ln>
                <a:solidFill>
                  <a:schemeClr val="accent2">
                    <a:lumMod val="40000"/>
                    <a:lumOff val="60000"/>
                  </a:schemeClr>
                </a:solidFill>
              </a:rPr>
              <a:t>VS.</a:t>
            </a:r>
          </a:p>
        </p:txBody>
      </p:sp>
      <p:pic>
        <p:nvPicPr>
          <p:cNvPr id="13314" name="Picture 2" descr="Image result for listener">
            <a:extLst>
              <a:ext uri="{FF2B5EF4-FFF2-40B4-BE49-F238E27FC236}">
                <a16:creationId xmlns:a16="http://schemas.microsoft.com/office/drawing/2014/main" id="{FD30A757-AE78-4ABD-870E-F12B45614F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9" t="5628" r="10532" b="8015"/>
          <a:stretch/>
        </p:blipFill>
        <p:spPr bwMode="auto">
          <a:xfrm>
            <a:off x="7164403" y="1023157"/>
            <a:ext cx="3828682" cy="27257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CA4C4B-F161-4F52-B486-89A6862E4F20}"/>
              </a:ext>
            </a:extLst>
          </p:cNvPr>
          <p:cNvSpPr txBox="1"/>
          <p:nvPr/>
        </p:nvSpPr>
        <p:spPr>
          <a:xfrm>
            <a:off x="7164403" y="4253245"/>
            <a:ext cx="3263705" cy="2123658"/>
          </a:xfrm>
          <a:prstGeom prst="rect">
            <a:avLst/>
          </a:prstGeom>
          <a:noFill/>
        </p:spPr>
        <p:txBody>
          <a:bodyPr wrap="square" rtlCol="0">
            <a:spAutoFit/>
          </a:bodyPr>
          <a:lstStyle/>
          <a:p>
            <a:pPr marL="285750" indent="-285750">
              <a:buFont typeface="Arial" panose="020B0604020202020204" pitchFamily="34" charset="0"/>
              <a:buChar char="•"/>
            </a:pPr>
            <a:r>
              <a:rPr lang="en-US" sz="6600" dirty="0"/>
              <a:t>“Enter”</a:t>
            </a:r>
          </a:p>
          <a:p>
            <a:pPr marL="285750" indent="-285750">
              <a:buFont typeface="Arial" panose="020B0604020202020204" pitchFamily="34" charset="0"/>
              <a:buChar char="•"/>
            </a:pPr>
            <a:r>
              <a:rPr lang="en-US" sz="6600" dirty="0"/>
              <a:t>“Exit”</a:t>
            </a:r>
          </a:p>
        </p:txBody>
      </p:sp>
      <p:pic>
        <p:nvPicPr>
          <p:cNvPr id="13318" name="Picture 6" descr="Image result for don't disturb">
            <a:extLst>
              <a:ext uri="{FF2B5EF4-FFF2-40B4-BE49-F238E27FC236}">
                <a16:creationId xmlns:a16="http://schemas.microsoft.com/office/drawing/2014/main" id="{5979CEDC-F496-48BC-9C4F-4B8540D3E5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624" t="11692" r="37065" b="29580"/>
          <a:stretch/>
        </p:blipFill>
        <p:spPr bwMode="auto">
          <a:xfrm>
            <a:off x="10428108" y="2765281"/>
            <a:ext cx="1763892" cy="40926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A485CE4-1714-4632-AAC2-6A203ECC1A25}"/>
              </a:ext>
            </a:extLst>
          </p:cNvPr>
          <p:cNvSpPr>
            <a:spLocks noGrp="1"/>
          </p:cNvSpPr>
          <p:nvPr>
            <p:ph type="sldNum" sz="quarter" idx="12"/>
          </p:nvPr>
        </p:nvSpPr>
        <p:spPr/>
        <p:txBody>
          <a:bodyPr/>
          <a:lstStyle/>
          <a:p>
            <a:fld id="{08B412BA-8300-467B-A177-417653BA458C}" type="slidenum">
              <a:rPr lang="en-US" smtClean="0"/>
              <a:t>44</a:t>
            </a:fld>
            <a:endParaRPr lang="en-US"/>
          </a:p>
        </p:txBody>
      </p:sp>
    </p:spTree>
    <p:extLst>
      <p:ext uri="{BB962C8B-B14F-4D97-AF65-F5344CB8AC3E}">
        <p14:creationId xmlns:p14="http://schemas.microsoft.com/office/powerpoint/2010/main" val="2472301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pattFill prst="dashDnDiag">
          <a:fgClr>
            <a:srgbClr val="0070C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B921-CC8D-4F56-B236-5B31152FCD11}"/>
              </a:ext>
            </a:extLst>
          </p:cNvPr>
          <p:cNvSpPr>
            <a:spLocks noGrp="1"/>
          </p:cNvSpPr>
          <p:nvPr>
            <p:ph type="title"/>
          </p:nvPr>
        </p:nvSpPr>
        <p:spPr>
          <a:xfrm>
            <a:off x="838200" y="196309"/>
            <a:ext cx="10022058" cy="1325563"/>
          </a:xfrm>
        </p:spPr>
        <p:txBody>
          <a:bodyPr>
            <a:normAutofit fontScale="90000"/>
          </a:bodyPr>
          <a:lstStyle/>
          <a:p>
            <a:r>
              <a:rPr lang="he-IL" sz="6700" dirty="0"/>
              <a:t>אורחים</a:t>
            </a:r>
            <a:r>
              <a:rPr lang="en-US" sz="6700" dirty="0"/>
              <a:t> vs </a:t>
            </a:r>
            <a:r>
              <a:rPr lang="he-IL" sz="6700" dirty="0"/>
              <a:t>מלשינים</a:t>
            </a:r>
            <a:r>
              <a:rPr lang="en-US" sz="6700" dirty="0"/>
              <a:t>: </a:t>
            </a:r>
            <a:r>
              <a:rPr lang="en-US" sz="2700" dirty="0"/>
              <a:t>Video Example From the Simpsons</a:t>
            </a:r>
            <a:endParaRPr lang="en-US" dirty="0"/>
          </a:p>
        </p:txBody>
      </p:sp>
      <p:sp>
        <p:nvSpPr>
          <p:cNvPr id="4" name="TextBox 3">
            <a:extLst>
              <a:ext uri="{FF2B5EF4-FFF2-40B4-BE49-F238E27FC236}">
                <a16:creationId xmlns:a16="http://schemas.microsoft.com/office/drawing/2014/main" id="{0DC1C0DD-6E17-453C-AB44-BE737AB2AE8F}"/>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5" name="Online Media 4" title="Grandpa Simpson Enter Exit">
            <a:hlinkClick r:id="" action="ppaction://media"/>
            <a:extLst>
              <a:ext uri="{FF2B5EF4-FFF2-40B4-BE49-F238E27FC236}">
                <a16:creationId xmlns:a16="http://schemas.microsoft.com/office/drawing/2014/main" id="{8D80939D-0595-4AF3-BCB0-7F55FC6C7F7E}"/>
              </a:ext>
            </a:extLst>
          </p:cNvPr>
          <p:cNvPicPr>
            <a:picLocks noRot="1" noChangeAspect="1"/>
          </p:cNvPicPr>
          <p:nvPr>
            <a:videoFile r:link="rId1"/>
          </p:nvPr>
        </p:nvPicPr>
        <p:blipFill>
          <a:blip r:embed="rId4"/>
          <a:stretch>
            <a:fillRect/>
          </a:stretch>
        </p:blipFill>
        <p:spPr>
          <a:xfrm>
            <a:off x="993914" y="1485279"/>
            <a:ext cx="9551504" cy="5372721"/>
          </a:xfrm>
          <a:prstGeom prst="rect">
            <a:avLst/>
          </a:prstGeom>
        </p:spPr>
      </p:pic>
      <p:sp>
        <p:nvSpPr>
          <p:cNvPr id="3" name="Slide Number Placeholder 2">
            <a:extLst>
              <a:ext uri="{FF2B5EF4-FFF2-40B4-BE49-F238E27FC236}">
                <a16:creationId xmlns:a16="http://schemas.microsoft.com/office/drawing/2014/main" id="{79AAD3A3-A7BE-4504-9DE0-07AA6B37A3B6}"/>
              </a:ext>
            </a:extLst>
          </p:cNvPr>
          <p:cNvSpPr>
            <a:spLocks noGrp="1"/>
          </p:cNvSpPr>
          <p:nvPr>
            <p:ph type="sldNum" sz="quarter" idx="12"/>
          </p:nvPr>
        </p:nvSpPr>
        <p:spPr/>
        <p:txBody>
          <a:bodyPr/>
          <a:lstStyle/>
          <a:p>
            <a:fld id="{08B412BA-8300-467B-A177-417653BA458C}" type="slidenum">
              <a:rPr lang="en-US" smtClean="0"/>
              <a:t>45</a:t>
            </a:fld>
            <a:endParaRPr lang="en-US"/>
          </a:p>
        </p:txBody>
      </p:sp>
    </p:spTree>
    <p:extLst>
      <p:ext uri="{BB962C8B-B14F-4D97-AF65-F5344CB8AC3E}">
        <p14:creationId xmlns:p14="http://schemas.microsoft.com/office/powerpoint/2010/main" val="33303735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pattFill prst="openDmnd">
          <a:fgClr>
            <a:srgbClr val="FF0000"/>
          </a:fgClr>
          <a:bgClr>
            <a:schemeClr val="bg1"/>
          </a:bgClr>
        </a:patt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0E85D80-8201-4933-BE9A-5B90B3D6192B}"/>
              </a:ext>
            </a:extLst>
          </p:cNvPr>
          <p:cNvGraphicFramePr/>
          <p:nvPr/>
        </p:nvGraphicFramePr>
        <p:xfrm>
          <a:off x="1524000" y="1122362"/>
          <a:ext cx="9144000" cy="43499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74C2DD1-B44C-4492-B36E-738F0D31BAA0}"/>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6" name="Slide Number Placeholder 5">
            <a:extLst>
              <a:ext uri="{FF2B5EF4-FFF2-40B4-BE49-F238E27FC236}">
                <a16:creationId xmlns:a16="http://schemas.microsoft.com/office/drawing/2014/main" id="{0E60EBDB-E53D-4391-A340-7196093FABFF}"/>
              </a:ext>
            </a:extLst>
          </p:cNvPr>
          <p:cNvSpPr>
            <a:spLocks noGrp="1"/>
          </p:cNvSpPr>
          <p:nvPr>
            <p:ph type="sldNum" sz="quarter" idx="12"/>
          </p:nvPr>
        </p:nvSpPr>
        <p:spPr/>
        <p:txBody>
          <a:bodyPr/>
          <a:lstStyle/>
          <a:p>
            <a:fld id="{08B412BA-8300-467B-A177-417653BA458C}" type="slidenum">
              <a:rPr lang="en-US" smtClean="0"/>
              <a:t>46</a:t>
            </a:fld>
            <a:endParaRPr lang="en-US"/>
          </a:p>
        </p:txBody>
      </p:sp>
    </p:spTree>
    <p:extLst>
      <p:ext uri="{BB962C8B-B14F-4D97-AF65-F5344CB8AC3E}">
        <p14:creationId xmlns:p14="http://schemas.microsoft.com/office/powerpoint/2010/main" val="546757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pattFill prst="dkVert">
          <a:fgClr>
            <a:schemeClr val="tx2">
              <a:lumMod val="60000"/>
              <a:lumOff val="40000"/>
            </a:schemeClr>
          </a:fgClr>
          <a:bgClr>
            <a:schemeClr val="accent2">
              <a:lumMod val="60000"/>
              <a:lumOff val="4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71F2-1B2E-4BE7-98C1-DDE5EB49C315}"/>
              </a:ext>
            </a:extLst>
          </p:cNvPr>
          <p:cNvSpPr>
            <a:spLocks noGrp="1"/>
          </p:cNvSpPr>
          <p:nvPr>
            <p:ph type="title"/>
          </p:nvPr>
        </p:nvSpPr>
        <p:spPr>
          <a:xfrm>
            <a:off x="838200" y="154109"/>
            <a:ext cx="10515600" cy="1325563"/>
          </a:xfrm>
        </p:spPr>
        <p:txBody>
          <a:bodyPr>
            <a:normAutofit/>
          </a:bodyPr>
          <a:lstStyle/>
          <a:p>
            <a:pPr algn="ctr"/>
            <a:r>
              <a:rPr lang="en-US" sz="6600" dirty="0"/>
              <a:t>Many classes generated:</a:t>
            </a:r>
          </a:p>
        </p:txBody>
      </p:sp>
      <p:sp>
        <p:nvSpPr>
          <p:cNvPr id="3" name="Content Placeholder 2">
            <a:extLst>
              <a:ext uri="{FF2B5EF4-FFF2-40B4-BE49-F238E27FC236}">
                <a16:creationId xmlns:a16="http://schemas.microsoft.com/office/drawing/2014/main" id="{BDA984C7-42ED-4FD1-BCA9-AD07A10560C4}"/>
              </a:ext>
            </a:extLst>
          </p:cNvPr>
          <p:cNvSpPr>
            <a:spLocks noGrp="1"/>
          </p:cNvSpPr>
          <p:nvPr>
            <p:ph idx="1"/>
          </p:nvPr>
        </p:nvSpPr>
        <p:spPr>
          <a:xfrm>
            <a:off x="0" y="1308295"/>
            <a:ext cx="12192000" cy="5395596"/>
          </a:xfrm>
        </p:spPr>
        <p:txBody>
          <a:bodyPr numCol="2" spcCol="274320">
            <a:normAutofit/>
          </a:bodyPr>
          <a:lstStyle/>
          <a:p>
            <a:r>
              <a:rPr lang="en-US" sz="4000" dirty="0" err="1"/>
              <a:t>GoobScraper.interp</a:t>
            </a:r>
            <a:endParaRPr lang="en-US" sz="4000" dirty="0"/>
          </a:p>
          <a:p>
            <a:r>
              <a:rPr lang="en-US" sz="4000" dirty="0" err="1"/>
              <a:t>GoobScraper.tokens</a:t>
            </a:r>
            <a:endParaRPr lang="en-US" sz="4000" dirty="0"/>
          </a:p>
          <a:p>
            <a:endParaRPr lang="en-US" sz="4000" dirty="0"/>
          </a:p>
          <a:p>
            <a:r>
              <a:rPr lang="en-US" sz="4000" dirty="0" err="1"/>
              <a:t>GoobScraperBaseListener</a:t>
            </a:r>
            <a:endParaRPr lang="en-US" sz="4000" dirty="0"/>
          </a:p>
          <a:p>
            <a:r>
              <a:rPr lang="en-US" sz="4000" dirty="0" err="1"/>
              <a:t>GoobScraperListener</a:t>
            </a:r>
            <a:endParaRPr lang="en-US" sz="4000" dirty="0"/>
          </a:p>
          <a:p>
            <a:endParaRPr lang="en-US" sz="4000" dirty="0"/>
          </a:p>
          <a:p>
            <a:r>
              <a:rPr lang="en-US" sz="4000" dirty="0" err="1"/>
              <a:t>GoobScraperBaseVisitor</a:t>
            </a:r>
            <a:endParaRPr lang="en-US" sz="4000" dirty="0"/>
          </a:p>
          <a:p>
            <a:r>
              <a:rPr lang="en-US" sz="4000" dirty="0" err="1"/>
              <a:t>GoobScraperVisitor</a:t>
            </a:r>
            <a:endParaRPr lang="en-US" sz="4000" dirty="0"/>
          </a:p>
          <a:p>
            <a:endParaRPr lang="en-US" sz="4000" dirty="0"/>
          </a:p>
          <a:p>
            <a:r>
              <a:rPr lang="en-US" sz="4000" dirty="0"/>
              <a:t>GoobScraperParser.java</a:t>
            </a:r>
          </a:p>
          <a:p>
            <a:endParaRPr lang="en-US" sz="4000" dirty="0"/>
          </a:p>
          <a:p>
            <a:r>
              <a:rPr lang="en-US" sz="4000" dirty="0"/>
              <a:t>GoobScraperLexer.java</a:t>
            </a:r>
          </a:p>
          <a:p>
            <a:r>
              <a:rPr lang="en-US" sz="4000" dirty="0" err="1"/>
              <a:t>GoobScraperLexer.interp</a:t>
            </a:r>
            <a:endParaRPr lang="en-US" sz="4000" dirty="0"/>
          </a:p>
          <a:p>
            <a:r>
              <a:rPr lang="en-US" sz="4000" dirty="0" err="1"/>
              <a:t>GoobScraperLexer.tokens</a:t>
            </a:r>
            <a:endParaRPr lang="en-US" sz="4000" dirty="0"/>
          </a:p>
          <a:p>
            <a:endParaRPr lang="en-US" sz="4000" dirty="0"/>
          </a:p>
          <a:p>
            <a:endParaRPr lang="en-US" sz="4000" dirty="0"/>
          </a:p>
        </p:txBody>
      </p:sp>
      <p:sp>
        <p:nvSpPr>
          <p:cNvPr id="4" name="TextBox 3">
            <a:extLst>
              <a:ext uri="{FF2B5EF4-FFF2-40B4-BE49-F238E27FC236}">
                <a16:creationId xmlns:a16="http://schemas.microsoft.com/office/drawing/2014/main" id="{F6D16EA2-E9FD-4900-B2AF-3325AB40DE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58D61FD5-A3B0-4A01-B259-B0AC92004B5C}"/>
              </a:ext>
            </a:extLst>
          </p:cNvPr>
          <p:cNvSpPr>
            <a:spLocks noGrp="1"/>
          </p:cNvSpPr>
          <p:nvPr>
            <p:ph type="sldNum" sz="quarter" idx="12"/>
          </p:nvPr>
        </p:nvSpPr>
        <p:spPr/>
        <p:txBody>
          <a:bodyPr/>
          <a:lstStyle/>
          <a:p>
            <a:fld id="{08B412BA-8300-467B-A177-417653BA458C}" type="slidenum">
              <a:rPr lang="en-US" smtClean="0"/>
              <a:t>47</a:t>
            </a:fld>
            <a:endParaRPr lang="en-US"/>
          </a:p>
        </p:txBody>
      </p:sp>
    </p:spTree>
    <p:extLst>
      <p:ext uri="{BB962C8B-B14F-4D97-AF65-F5344CB8AC3E}">
        <p14:creationId xmlns:p14="http://schemas.microsoft.com/office/powerpoint/2010/main" val="6856439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pattFill prst="dkVert">
          <a:fgClr>
            <a:schemeClr val="tx2">
              <a:lumMod val="60000"/>
              <a:lumOff val="40000"/>
            </a:schemeClr>
          </a:fgClr>
          <a:bgClr>
            <a:schemeClr val="accent2">
              <a:lumMod val="60000"/>
              <a:lumOff val="4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71F2-1B2E-4BE7-98C1-DDE5EB49C315}"/>
              </a:ext>
            </a:extLst>
          </p:cNvPr>
          <p:cNvSpPr>
            <a:spLocks noGrp="1"/>
          </p:cNvSpPr>
          <p:nvPr>
            <p:ph type="title"/>
          </p:nvPr>
        </p:nvSpPr>
        <p:spPr>
          <a:xfrm>
            <a:off x="838200" y="154109"/>
            <a:ext cx="10515600" cy="1325563"/>
          </a:xfrm>
        </p:spPr>
        <p:txBody>
          <a:bodyPr>
            <a:normAutofit/>
          </a:bodyPr>
          <a:lstStyle/>
          <a:p>
            <a:pPr algn="ctr"/>
            <a:r>
              <a:rPr lang="en-US" sz="6600" dirty="0">
                <a:highlight>
                  <a:srgbClr val="FFFF00"/>
                </a:highlight>
              </a:rPr>
              <a:t>Let’s focus on 2:</a:t>
            </a:r>
          </a:p>
        </p:txBody>
      </p:sp>
      <p:sp>
        <p:nvSpPr>
          <p:cNvPr id="3" name="Content Placeholder 2">
            <a:extLst>
              <a:ext uri="{FF2B5EF4-FFF2-40B4-BE49-F238E27FC236}">
                <a16:creationId xmlns:a16="http://schemas.microsoft.com/office/drawing/2014/main" id="{BDA984C7-42ED-4FD1-BCA9-AD07A10560C4}"/>
              </a:ext>
            </a:extLst>
          </p:cNvPr>
          <p:cNvSpPr>
            <a:spLocks noGrp="1"/>
          </p:cNvSpPr>
          <p:nvPr>
            <p:ph idx="1"/>
          </p:nvPr>
        </p:nvSpPr>
        <p:spPr>
          <a:xfrm>
            <a:off x="0" y="1308295"/>
            <a:ext cx="12192000" cy="5395596"/>
          </a:xfrm>
        </p:spPr>
        <p:txBody>
          <a:bodyPr numCol="2" spcCol="274320">
            <a:normAutofit/>
          </a:bodyPr>
          <a:lstStyle/>
          <a:p>
            <a:r>
              <a:rPr lang="en-US" sz="4000" dirty="0" err="1"/>
              <a:t>GoobScraper.interp</a:t>
            </a:r>
            <a:endParaRPr lang="en-US" sz="4000" dirty="0"/>
          </a:p>
          <a:p>
            <a:r>
              <a:rPr lang="en-US" sz="4000" dirty="0" err="1"/>
              <a:t>GoobScraper.tokens</a:t>
            </a:r>
            <a:endParaRPr lang="en-US" sz="4000" dirty="0"/>
          </a:p>
          <a:p>
            <a:endParaRPr lang="en-US" sz="4000" dirty="0"/>
          </a:p>
          <a:p>
            <a:r>
              <a:rPr lang="en-US" sz="4000" dirty="0" err="1"/>
              <a:t>GoobScraperBaseListener</a:t>
            </a:r>
            <a:endParaRPr lang="en-US" sz="4000" dirty="0"/>
          </a:p>
          <a:p>
            <a:r>
              <a:rPr lang="en-US" sz="4000" dirty="0" err="1"/>
              <a:t>GoobScraperListener</a:t>
            </a:r>
            <a:endParaRPr lang="en-US" sz="4000" dirty="0"/>
          </a:p>
          <a:p>
            <a:endParaRPr lang="en-US" sz="4000" dirty="0"/>
          </a:p>
          <a:p>
            <a:r>
              <a:rPr lang="en-US" sz="4000" dirty="0" err="1"/>
              <a:t>GoobScraperBaseVisitor</a:t>
            </a:r>
            <a:endParaRPr lang="en-US" sz="4000" dirty="0"/>
          </a:p>
          <a:p>
            <a:r>
              <a:rPr lang="en-US" sz="4000" dirty="0" err="1"/>
              <a:t>GoobScraperVisitor</a:t>
            </a:r>
            <a:endParaRPr lang="en-US" sz="4000" dirty="0"/>
          </a:p>
          <a:p>
            <a:endParaRPr lang="en-US" sz="4000" i="1" dirty="0"/>
          </a:p>
          <a:p>
            <a:r>
              <a:rPr lang="en-US" sz="4000" dirty="0">
                <a:highlight>
                  <a:srgbClr val="00FF00"/>
                </a:highlight>
              </a:rPr>
              <a:t>GoobScraperParser.java</a:t>
            </a:r>
          </a:p>
          <a:p>
            <a:endParaRPr lang="en-US" sz="4000" dirty="0"/>
          </a:p>
          <a:p>
            <a:r>
              <a:rPr lang="en-US" sz="4000" dirty="0">
                <a:highlight>
                  <a:srgbClr val="00FF00"/>
                </a:highlight>
              </a:rPr>
              <a:t>GoobScraperLexer.java</a:t>
            </a:r>
          </a:p>
          <a:p>
            <a:r>
              <a:rPr lang="en-US" sz="4000" dirty="0" err="1"/>
              <a:t>GoobScraperLexer.interp</a:t>
            </a:r>
            <a:endParaRPr lang="en-US" sz="4000" dirty="0"/>
          </a:p>
          <a:p>
            <a:r>
              <a:rPr lang="en-US" sz="4000" dirty="0" err="1"/>
              <a:t>GoobScraperLexer.tokens</a:t>
            </a:r>
            <a:endParaRPr lang="en-US" sz="4000" dirty="0"/>
          </a:p>
          <a:p>
            <a:endParaRPr lang="en-US" sz="4000" dirty="0"/>
          </a:p>
          <a:p>
            <a:endParaRPr lang="en-US" sz="4000" dirty="0"/>
          </a:p>
        </p:txBody>
      </p:sp>
      <p:sp>
        <p:nvSpPr>
          <p:cNvPr id="4" name="TextBox 3">
            <a:extLst>
              <a:ext uri="{FF2B5EF4-FFF2-40B4-BE49-F238E27FC236}">
                <a16:creationId xmlns:a16="http://schemas.microsoft.com/office/drawing/2014/main" id="{F6D16EA2-E9FD-4900-B2AF-3325AB40DE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58D61FD5-A3B0-4A01-B259-B0AC92004B5C}"/>
              </a:ext>
            </a:extLst>
          </p:cNvPr>
          <p:cNvSpPr>
            <a:spLocks noGrp="1"/>
          </p:cNvSpPr>
          <p:nvPr>
            <p:ph type="sldNum" sz="quarter" idx="12"/>
          </p:nvPr>
        </p:nvSpPr>
        <p:spPr/>
        <p:txBody>
          <a:bodyPr/>
          <a:lstStyle/>
          <a:p>
            <a:fld id="{08B412BA-8300-467B-A177-417653BA458C}" type="slidenum">
              <a:rPr lang="en-US" smtClean="0">
                <a:highlight>
                  <a:srgbClr val="000080"/>
                </a:highlight>
              </a:rPr>
              <a:t>48</a:t>
            </a:fld>
            <a:endParaRPr lang="en-US" dirty="0">
              <a:highlight>
                <a:srgbClr val="000080"/>
              </a:highlight>
            </a:endParaRPr>
          </a:p>
        </p:txBody>
      </p:sp>
    </p:spTree>
    <p:extLst>
      <p:ext uri="{BB962C8B-B14F-4D97-AF65-F5344CB8AC3E}">
        <p14:creationId xmlns:p14="http://schemas.microsoft.com/office/powerpoint/2010/main" val="10671338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71F2-1B2E-4BE7-98C1-DDE5EB49C315}"/>
              </a:ext>
            </a:extLst>
          </p:cNvPr>
          <p:cNvSpPr>
            <a:spLocks noGrp="1"/>
          </p:cNvSpPr>
          <p:nvPr>
            <p:ph type="title"/>
          </p:nvPr>
        </p:nvSpPr>
        <p:spPr/>
        <p:txBody>
          <a:bodyPr/>
          <a:lstStyle/>
          <a:p>
            <a:r>
              <a:rPr lang="en-US" dirty="0"/>
              <a:t>Similarities</a:t>
            </a:r>
          </a:p>
        </p:txBody>
      </p:sp>
      <p:sp>
        <p:nvSpPr>
          <p:cNvPr id="3" name="Content Placeholder 2">
            <a:extLst>
              <a:ext uri="{FF2B5EF4-FFF2-40B4-BE49-F238E27FC236}">
                <a16:creationId xmlns:a16="http://schemas.microsoft.com/office/drawing/2014/main" id="{BDA984C7-42ED-4FD1-BCA9-AD07A10560C4}"/>
              </a:ext>
            </a:extLst>
          </p:cNvPr>
          <p:cNvSpPr>
            <a:spLocks noGrp="1"/>
          </p:cNvSpPr>
          <p:nvPr>
            <p:ph idx="1"/>
          </p:nvPr>
        </p:nvSpPr>
        <p:spPr>
          <a:xfrm>
            <a:off x="838200" y="1825625"/>
            <a:ext cx="10515600" cy="2225870"/>
          </a:xfrm>
        </p:spPr>
        <p:txBody>
          <a:bodyPr/>
          <a:lstStyle/>
          <a:p>
            <a:pPr>
              <a:buFont typeface="Wingdings" panose="05000000000000000000" pitchFamily="2" charset="2"/>
              <a:buChar char="Ø"/>
            </a:pPr>
            <a:r>
              <a:rPr lang="en-US" dirty="0"/>
              <a:t>private static String[] </a:t>
            </a:r>
            <a:r>
              <a:rPr lang="en-US" dirty="0" err="1"/>
              <a:t>makeRuleNames</a:t>
            </a:r>
            <a:r>
              <a:rPr lang="en-US" dirty="0"/>
              <a:t>()</a:t>
            </a:r>
          </a:p>
          <a:p>
            <a:pPr>
              <a:buFont typeface="Wingdings" panose="05000000000000000000" pitchFamily="2" charset="2"/>
              <a:buChar char="Ø"/>
            </a:pPr>
            <a:r>
              <a:rPr lang="en-US" dirty="0"/>
              <a:t>private static String[] </a:t>
            </a:r>
            <a:r>
              <a:rPr lang="en-US" dirty="0" err="1"/>
              <a:t>makeLiteralNames</a:t>
            </a:r>
            <a:r>
              <a:rPr lang="en-US" dirty="0"/>
              <a:t>()</a:t>
            </a:r>
          </a:p>
          <a:p>
            <a:pPr>
              <a:buFont typeface="Wingdings" panose="05000000000000000000" pitchFamily="2" charset="2"/>
              <a:buChar char="Ø"/>
            </a:pPr>
            <a:r>
              <a:rPr lang="en-US" dirty="0"/>
              <a:t>private static String[] </a:t>
            </a:r>
            <a:r>
              <a:rPr lang="en-US" dirty="0" err="1"/>
              <a:t>makeSymbolicNames</a:t>
            </a:r>
            <a:r>
              <a:rPr lang="en-US" dirty="0"/>
              <a:t>()</a:t>
            </a:r>
          </a:p>
          <a:p>
            <a:pPr>
              <a:buFont typeface="Wingdings" panose="05000000000000000000" pitchFamily="2" charset="2"/>
              <a:buChar char="Ø"/>
            </a:pPr>
            <a:r>
              <a:rPr lang="en-US" dirty="0" err="1"/>
              <a:t>SerializedATN</a:t>
            </a:r>
            <a:r>
              <a:rPr lang="en-US" dirty="0"/>
              <a:t> and </a:t>
            </a:r>
            <a:r>
              <a:rPr lang="en-US" dirty="0" err="1"/>
              <a:t>deserializer</a:t>
            </a:r>
            <a:r>
              <a:rPr lang="en-US" dirty="0"/>
              <a:t> method</a:t>
            </a:r>
          </a:p>
          <a:p>
            <a:pPr marL="0" indent="0">
              <a:buNone/>
            </a:pPr>
            <a:endParaRPr lang="en-US" dirty="0"/>
          </a:p>
          <a:p>
            <a:pPr>
              <a:buFont typeface="Wingdings" panose="05000000000000000000" pitchFamily="2" charset="2"/>
              <a:buChar char="Ø"/>
            </a:pPr>
            <a:endParaRPr lang="en-US" dirty="0"/>
          </a:p>
          <a:p>
            <a:pPr marL="0" indent="0">
              <a:buNone/>
            </a:pPr>
            <a:endParaRPr lang="en-US" dirty="0"/>
          </a:p>
        </p:txBody>
      </p:sp>
      <p:sp>
        <p:nvSpPr>
          <p:cNvPr id="4" name="TextBox 3">
            <a:extLst>
              <a:ext uri="{FF2B5EF4-FFF2-40B4-BE49-F238E27FC236}">
                <a16:creationId xmlns:a16="http://schemas.microsoft.com/office/drawing/2014/main" id="{F6D16EA2-E9FD-4900-B2AF-3325AB40DE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8967F3CA-9EF4-4AF8-B3A9-9FD04C8EAD22}"/>
              </a:ext>
            </a:extLst>
          </p:cNvPr>
          <p:cNvSpPr>
            <a:spLocks noGrp="1"/>
          </p:cNvSpPr>
          <p:nvPr>
            <p:ph type="sldNum" sz="quarter" idx="12"/>
          </p:nvPr>
        </p:nvSpPr>
        <p:spPr/>
        <p:txBody>
          <a:bodyPr/>
          <a:lstStyle/>
          <a:p>
            <a:fld id="{08B412BA-8300-467B-A177-417653BA458C}" type="slidenum">
              <a:rPr lang="en-US" smtClean="0"/>
              <a:t>49</a:t>
            </a:fld>
            <a:endParaRPr lang="en-US"/>
          </a:p>
        </p:txBody>
      </p:sp>
      <p:pic>
        <p:nvPicPr>
          <p:cNvPr id="8" name="Picture 7">
            <a:extLst>
              <a:ext uri="{FF2B5EF4-FFF2-40B4-BE49-F238E27FC236}">
                <a16:creationId xmlns:a16="http://schemas.microsoft.com/office/drawing/2014/main" id="{14C3CC8A-4893-46C1-88CB-58E030DEEEC7}"/>
              </a:ext>
            </a:extLst>
          </p:cNvPr>
          <p:cNvPicPr>
            <a:picLocks noChangeAspect="1"/>
          </p:cNvPicPr>
          <p:nvPr/>
        </p:nvPicPr>
        <p:blipFill>
          <a:blip r:embed="rId2"/>
          <a:stretch>
            <a:fillRect/>
          </a:stretch>
        </p:blipFill>
        <p:spPr>
          <a:xfrm>
            <a:off x="635891" y="3950140"/>
            <a:ext cx="10946509" cy="2278966"/>
          </a:xfrm>
          <a:prstGeom prst="rect">
            <a:avLst/>
          </a:prstGeom>
        </p:spPr>
      </p:pic>
      <p:pic>
        <p:nvPicPr>
          <p:cNvPr id="9" name="Picture 8">
            <a:extLst>
              <a:ext uri="{FF2B5EF4-FFF2-40B4-BE49-F238E27FC236}">
                <a16:creationId xmlns:a16="http://schemas.microsoft.com/office/drawing/2014/main" id="{9C42F567-0C2F-4DA4-9DCB-4630FA4AA5B3}"/>
              </a:ext>
            </a:extLst>
          </p:cNvPr>
          <p:cNvPicPr>
            <a:picLocks noChangeAspect="1"/>
          </p:cNvPicPr>
          <p:nvPr/>
        </p:nvPicPr>
        <p:blipFill>
          <a:blip r:embed="rId3"/>
          <a:stretch>
            <a:fillRect/>
          </a:stretch>
        </p:blipFill>
        <p:spPr>
          <a:xfrm>
            <a:off x="189653" y="5286888"/>
            <a:ext cx="11812694" cy="1069462"/>
          </a:xfrm>
          <a:prstGeom prst="rect">
            <a:avLst/>
          </a:prstGeom>
        </p:spPr>
      </p:pic>
    </p:spTree>
    <p:extLst>
      <p:ext uri="{BB962C8B-B14F-4D97-AF65-F5344CB8AC3E}">
        <p14:creationId xmlns:p14="http://schemas.microsoft.com/office/powerpoint/2010/main" val="329064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ltUpDiag">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48F9-3239-45A0-8914-C31B1F820A05}"/>
              </a:ext>
            </a:extLst>
          </p:cNvPr>
          <p:cNvSpPr>
            <a:spLocks noGrp="1"/>
          </p:cNvSpPr>
          <p:nvPr>
            <p:ph type="title"/>
          </p:nvPr>
        </p:nvSpPr>
        <p:spPr/>
        <p:txBody>
          <a:bodyPr/>
          <a:lstStyle/>
          <a:p>
            <a:r>
              <a:rPr lang="en-US" dirty="0"/>
              <a:t>Problem(s) wanted to solve</a:t>
            </a:r>
          </a:p>
        </p:txBody>
      </p:sp>
      <p:sp>
        <p:nvSpPr>
          <p:cNvPr id="4" name="TextBox 3">
            <a:extLst>
              <a:ext uri="{FF2B5EF4-FFF2-40B4-BE49-F238E27FC236}">
                <a16:creationId xmlns:a16="http://schemas.microsoft.com/office/drawing/2014/main" id="{DAC55C94-63A0-4442-996D-B9D0299506AF}"/>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6C65F662-7276-4D44-8A6E-FE1ED0C99ACC}"/>
              </a:ext>
            </a:extLst>
          </p:cNvPr>
          <p:cNvSpPr>
            <a:spLocks noGrp="1"/>
          </p:cNvSpPr>
          <p:nvPr>
            <p:ph type="sldNum" sz="quarter" idx="12"/>
          </p:nvPr>
        </p:nvSpPr>
        <p:spPr/>
        <p:txBody>
          <a:bodyPr/>
          <a:lstStyle/>
          <a:p>
            <a:fld id="{08B412BA-8300-467B-A177-417653BA458C}" type="slidenum">
              <a:rPr lang="en-US" smtClean="0"/>
              <a:t>5</a:t>
            </a:fld>
            <a:endParaRPr lang="en-US"/>
          </a:p>
        </p:txBody>
      </p:sp>
      <p:sp>
        <p:nvSpPr>
          <p:cNvPr id="6" name="Rectangle 5">
            <a:extLst>
              <a:ext uri="{FF2B5EF4-FFF2-40B4-BE49-F238E27FC236}">
                <a16:creationId xmlns:a16="http://schemas.microsoft.com/office/drawing/2014/main" id="{59010926-0ED3-4E5F-89D1-35461D10C732}"/>
              </a:ext>
            </a:extLst>
          </p:cNvPr>
          <p:cNvSpPr/>
          <p:nvPr/>
        </p:nvSpPr>
        <p:spPr>
          <a:xfrm>
            <a:off x="4353594" y="4437039"/>
            <a:ext cx="472276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Bring </a:t>
            </a:r>
            <a:r>
              <a:rPr lang="en-US" sz="5400" b="0" cap="none" spc="0" dirty="0" err="1">
                <a:ln w="0"/>
                <a:solidFill>
                  <a:schemeClr val="accent1"/>
                </a:solidFill>
                <a:effectLst>
                  <a:outerShdw blurRad="38100" dist="25400" dir="5400000" algn="ctr" rotWithShape="0">
                    <a:srgbClr val="6E747A">
                      <a:alpha val="43000"/>
                    </a:srgbClr>
                  </a:outerShdw>
                </a:effectLst>
              </a:rPr>
              <a:t>Moshiach</a:t>
            </a:r>
            <a:r>
              <a:rPr lang="en-US" sz="5400" b="0" cap="none" spc="0" dirty="0">
                <a:ln w="0"/>
                <a:solidFill>
                  <a:schemeClr val="accent1"/>
                </a:solidFill>
                <a:effectLst>
                  <a:outerShdw blurRad="38100" dist="25400" dir="5400000" algn="ctr" rotWithShape="0">
                    <a:srgbClr val="6E747A">
                      <a:alpha val="43000"/>
                    </a:srgbClr>
                  </a:outerShdw>
                </a:effectLst>
              </a:rPr>
              <a:t>.</a:t>
            </a:r>
          </a:p>
        </p:txBody>
      </p:sp>
      <p:sp>
        <p:nvSpPr>
          <p:cNvPr id="7" name="Rectangle 6">
            <a:extLst>
              <a:ext uri="{FF2B5EF4-FFF2-40B4-BE49-F238E27FC236}">
                <a16:creationId xmlns:a16="http://schemas.microsoft.com/office/drawing/2014/main" id="{62C3A9BA-D11D-4D23-9BBC-3E5B8E6BB9BE}"/>
              </a:ext>
            </a:extLst>
          </p:cNvPr>
          <p:cNvSpPr/>
          <p:nvPr/>
        </p:nvSpPr>
        <p:spPr>
          <a:xfrm>
            <a:off x="938196" y="1690688"/>
            <a:ext cx="6617774"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Find a cure for cancer.</a:t>
            </a:r>
          </a:p>
        </p:txBody>
      </p:sp>
      <p:sp>
        <p:nvSpPr>
          <p:cNvPr id="8" name="Rectangle 7">
            <a:extLst>
              <a:ext uri="{FF2B5EF4-FFF2-40B4-BE49-F238E27FC236}">
                <a16:creationId xmlns:a16="http://schemas.microsoft.com/office/drawing/2014/main" id="{06EA4316-1D43-4D41-BE33-1F870187BBAA}"/>
              </a:ext>
            </a:extLst>
          </p:cNvPr>
          <p:cNvSpPr/>
          <p:nvPr/>
        </p:nvSpPr>
        <p:spPr>
          <a:xfrm>
            <a:off x="1373232" y="2967335"/>
            <a:ext cx="7992574"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rPr>
              <a:t>Solve the Earth’s problems.</a:t>
            </a:r>
          </a:p>
        </p:txBody>
      </p:sp>
    </p:spTree>
    <p:extLst>
      <p:ext uri="{BB962C8B-B14F-4D97-AF65-F5344CB8AC3E}">
        <p14:creationId xmlns:p14="http://schemas.microsoft.com/office/powerpoint/2010/main" val="37037733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3505-9AEB-4B69-9F05-6F413E467FC7}"/>
              </a:ext>
            </a:extLst>
          </p:cNvPr>
          <p:cNvSpPr>
            <a:spLocks noGrp="1"/>
          </p:cNvSpPr>
          <p:nvPr>
            <p:ph type="title"/>
          </p:nvPr>
        </p:nvSpPr>
        <p:spPr>
          <a:xfrm>
            <a:off x="739775" y="35243"/>
            <a:ext cx="10515600" cy="1325563"/>
          </a:xfrm>
        </p:spPr>
        <p:txBody>
          <a:bodyPr/>
          <a:lstStyle/>
          <a:p>
            <a:r>
              <a:rPr lang="en-US" dirty="0"/>
              <a:t>Differences:</a:t>
            </a:r>
          </a:p>
        </p:txBody>
      </p:sp>
      <p:sp>
        <p:nvSpPr>
          <p:cNvPr id="3" name="Text Placeholder 2">
            <a:extLst>
              <a:ext uri="{FF2B5EF4-FFF2-40B4-BE49-F238E27FC236}">
                <a16:creationId xmlns:a16="http://schemas.microsoft.com/office/drawing/2014/main" id="{CC4BC17A-584F-4A2A-81AC-43B76771F67A}"/>
              </a:ext>
            </a:extLst>
          </p:cNvPr>
          <p:cNvSpPr>
            <a:spLocks noGrp="1"/>
          </p:cNvSpPr>
          <p:nvPr>
            <p:ph type="body" idx="1"/>
          </p:nvPr>
        </p:nvSpPr>
        <p:spPr>
          <a:xfrm>
            <a:off x="417758" y="1381981"/>
            <a:ext cx="5157787" cy="823912"/>
          </a:xfrm>
        </p:spPr>
        <p:txBody>
          <a:bodyPr>
            <a:normAutofit/>
          </a:bodyPr>
          <a:lstStyle/>
          <a:p>
            <a:r>
              <a:rPr lang="en-US" sz="3600" dirty="0">
                <a:highlight>
                  <a:srgbClr val="00FF00"/>
                </a:highlight>
              </a:rPr>
              <a:t>GoobScraperParser.java</a:t>
            </a:r>
          </a:p>
        </p:txBody>
      </p:sp>
      <p:sp>
        <p:nvSpPr>
          <p:cNvPr id="5" name="Text Placeholder 4">
            <a:extLst>
              <a:ext uri="{FF2B5EF4-FFF2-40B4-BE49-F238E27FC236}">
                <a16:creationId xmlns:a16="http://schemas.microsoft.com/office/drawing/2014/main" id="{29456ECC-B845-4F3F-9850-EB60FBE8CE74}"/>
              </a:ext>
            </a:extLst>
          </p:cNvPr>
          <p:cNvSpPr>
            <a:spLocks noGrp="1"/>
          </p:cNvSpPr>
          <p:nvPr>
            <p:ph type="body" sz="quarter" idx="3"/>
          </p:nvPr>
        </p:nvSpPr>
        <p:spPr>
          <a:xfrm>
            <a:off x="6383216" y="1417224"/>
            <a:ext cx="5183188" cy="823912"/>
          </a:xfrm>
        </p:spPr>
        <p:txBody>
          <a:bodyPr>
            <a:normAutofit/>
          </a:bodyPr>
          <a:lstStyle/>
          <a:p>
            <a:r>
              <a:rPr lang="en-US" sz="3600" dirty="0">
                <a:highlight>
                  <a:srgbClr val="00FFFF"/>
                </a:highlight>
              </a:rPr>
              <a:t>GoobScraperLexer.java</a:t>
            </a:r>
          </a:p>
        </p:txBody>
      </p:sp>
      <p:sp>
        <p:nvSpPr>
          <p:cNvPr id="7" name="Slide Number Placeholder 6">
            <a:extLst>
              <a:ext uri="{FF2B5EF4-FFF2-40B4-BE49-F238E27FC236}">
                <a16:creationId xmlns:a16="http://schemas.microsoft.com/office/drawing/2014/main" id="{256B67DA-5BE7-4745-B4F7-B2139F7B7303}"/>
              </a:ext>
            </a:extLst>
          </p:cNvPr>
          <p:cNvSpPr>
            <a:spLocks noGrp="1"/>
          </p:cNvSpPr>
          <p:nvPr>
            <p:ph type="sldNum" sz="quarter" idx="12"/>
          </p:nvPr>
        </p:nvSpPr>
        <p:spPr/>
        <p:txBody>
          <a:bodyPr/>
          <a:lstStyle/>
          <a:p>
            <a:fld id="{08B412BA-8300-467B-A177-417653BA458C}" type="slidenum">
              <a:rPr lang="en-US" smtClean="0"/>
              <a:t>50</a:t>
            </a:fld>
            <a:endParaRPr lang="en-US"/>
          </a:p>
        </p:txBody>
      </p:sp>
      <p:pic>
        <p:nvPicPr>
          <p:cNvPr id="9" name="Picture 8">
            <a:extLst>
              <a:ext uri="{FF2B5EF4-FFF2-40B4-BE49-F238E27FC236}">
                <a16:creationId xmlns:a16="http://schemas.microsoft.com/office/drawing/2014/main" id="{04598E27-6C25-48D3-81B4-3E90545C9354}"/>
              </a:ext>
            </a:extLst>
          </p:cNvPr>
          <p:cNvPicPr>
            <a:picLocks noChangeAspect="1"/>
          </p:cNvPicPr>
          <p:nvPr/>
        </p:nvPicPr>
        <p:blipFill>
          <a:blip r:embed="rId2"/>
          <a:stretch>
            <a:fillRect/>
          </a:stretch>
        </p:blipFill>
        <p:spPr>
          <a:xfrm>
            <a:off x="-127163" y="2330451"/>
            <a:ext cx="12446326" cy="1098549"/>
          </a:xfrm>
          <a:prstGeom prst="rect">
            <a:avLst/>
          </a:prstGeom>
        </p:spPr>
      </p:pic>
      <p:sp>
        <p:nvSpPr>
          <p:cNvPr id="10" name="TextBox 9">
            <a:extLst>
              <a:ext uri="{FF2B5EF4-FFF2-40B4-BE49-F238E27FC236}">
                <a16:creationId xmlns:a16="http://schemas.microsoft.com/office/drawing/2014/main" id="{E2200C1A-940E-4726-90B9-C6B68B5C9482}"/>
              </a:ext>
            </a:extLst>
          </p:cNvPr>
          <p:cNvSpPr txBox="1"/>
          <p:nvPr/>
        </p:nvSpPr>
        <p:spPr>
          <a:xfrm>
            <a:off x="417758" y="3555612"/>
            <a:ext cx="5307793" cy="3139321"/>
          </a:xfrm>
          <a:prstGeom prst="rect">
            <a:avLst/>
          </a:prstGeom>
          <a:noFill/>
        </p:spPr>
        <p:txBody>
          <a:bodyPr wrap="square" rtlCol="0">
            <a:spAutoFit/>
          </a:bodyPr>
          <a:lstStyle/>
          <a:p>
            <a:r>
              <a:rPr lang="en-US" sz="6600" dirty="0"/>
              <a:t>- Enter, accept, and Exit</a:t>
            </a:r>
          </a:p>
          <a:p>
            <a:r>
              <a:rPr lang="en-US" sz="6600" dirty="0"/>
              <a:t>- States</a:t>
            </a:r>
          </a:p>
        </p:txBody>
      </p:sp>
      <p:sp>
        <p:nvSpPr>
          <p:cNvPr id="11" name="TextBox 10">
            <a:extLst>
              <a:ext uri="{FF2B5EF4-FFF2-40B4-BE49-F238E27FC236}">
                <a16:creationId xmlns:a16="http://schemas.microsoft.com/office/drawing/2014/main" id="{00A034A8-9978-4DC0-A62B-69D6ED83A8F4}"/>
              </a:ext>
            </a:extLst>
          </p:cNvPr>
          <p:cNvSpPr txBox="1"/>
          <p:nvPr/>
        </p:nvSpPr>
        <p:spPr>
          <a:xfrm>
            <a:off x="6668086" y="4194248"/>
            <a:ext cx="5307793" cy="1862048"/>
          </a:xfrm>
          <a:prstGeom prst="rect">
            <a:avLst/>
          </a:prstGeom>
          <a:noFill/>
        </p:spPr>
        <p:txBody>
          <a:bodyPr wrap="square" rtlCol="0">
            <a:spAutoFit/>
          </a:bodyPr>
          <a:lstStyle/>
          <a:p>
            <a:r>
              <a:rPr lang="en-US" sz="11500" dirty="0"/>
              <a:t>*None*</a:t>
            </a:r>
          </a:p>
        </p:txBody>
      </p:sp>
      <p:sp>
        <p:nvSpPr>
          <p:cNvPr id="12" name="TextBox 11">
            <a:extLst>
              <a:ext uri="{FF2B5EF4-FFF2-40B4-BE49-F238E27FC236}">
                <a16:creationId xmlns:a16="http://schemas.microsoft.com/office/drawing/2014/main" id="{C456238E-F9CC-4588-9A36-CDF1F08E3D18}"/>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Tree>
    <p:extLst>
      <p:ext uri="{BB962C8B-B14F-4D97-AF65-F5344CB8AC3E}">
        <p14:creationId xmlns:p14="http://schemas.microsoft.com/office/powerpoint/2010/main" val="488821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71F2-1B2E-4BE7-98C1-DDE5EB49C315}"/>
              </a:ext>
            </a:extLst>
          </p:cNvPr>
          <p:cNvSpPr>
            <a:spLocks noGrp="1"/>
          </p:cNvSpPr>
          <p:nvPr>
            <p:ph type="title"/>
          </p:nvPr>
        </p:nvSpPr>
        <p:spPr/>
        <p:txBody>
          <a:bodyPr/>
          <a:lstStyle/>
          <a:p>
            <a:r>
              <a:rPr lang="en-US" dirty="0">
                <a:highlight>
                  <a:srgbClr val="00FF00"/>
                </a:highlight>
              </a:rPr>
              <a:t>GoobScraperParser.java</a:t>
            </a:r>
            <a:r>
              <a:rPr lang="en-US" dirty="0"/>
              <a:t>: Enter, accept, exit</a:t>
            </a:r>
          </a:p>
        </p:txBody>
      </p:sp>
      <p:sp>
        <p:nvSpPr>
          <p:cNvPr id="3" name="Content Placeholder 2">
            <a:extLst>
              <a:ext uri="{FF2B5EF4-FFF2-40B4-BE49-F238E27FC236}">
                <a16:creationId xmlns:a16="http://schemas.microsoft.com/office/drawing/2014/main" id="{BDA984C7-42ED-4FD1-BCA9-AD07A10560C4}"/>
              </a:ext>
            </a:extLst>
          </p:cNvPr>
          <p:cNvSpPr>
            <a:spLocks noGrp="1"/>
          </p:cNvSpPr>
          <p:nvPr>
            <p:ph idx="1"/>
          </p:nvPr>
        </p:nvSpPr>
        <p:spPr>
          <a:xfrm>
            <a:off x="838200" y="1825625"/>
            <a:ext cx="10515600" cy="1817907"/>
          </a:xfrm>
        </p:spPr>
        <p:txBody>
          <a:bodyPr>
            <a:normAutofit lnSpcReduction="10000"/>
          </a:bodyPr>
          <a:lstStyle/>
          <a:p>
            <a:r>
              <a:rPr lang="en-US" sz="3600" dirty="0" err="1"/>
              <a:t>enterRule</a:t>
            </a:r>
            <a:r>
              <a:rPr lang="en-US" sz="3600" dirty="0"/>
              <a:t>() and </a:t>
            </a:r>
            <a:r>
              <a:rPr lang="en-US" sz="3600" dirty="0" err="1"/>
              <a:t>exitRule</a:t>
            </a:r>
            <a:r>
              <a:rPr lang="en-US" sz="3600" dirty="0"/>
              <a:t>(): listener</a:t>
            </a:r>
          </a:p>
          <a:p>
            <a:r>
              <a:rPr lang="en-US" sz="3600" dirty="0"/>
              <a:t>accept(): visitor</a:t>
            </a:r>
          </a:p>
          <a:p>
            <a:r>
              <a:rPr lang="en-US" sz="3600" dirty="0"/>
              <a:t>That is why there is type checking with </a:t>
            </a:r>
            <a:r>
              <a:rPr lang="en-US" sz="3600" i="1" dirty="0" err="1"/>
              <a:t>instanceof</a:t>
            </a:r>
            <a:endParaRPr lang="en-US" sz="3600" i="1" dirty="0"/>
          </a:p>
        </p:txBody>
      </p:sp>
      <p:sp>
        <p:nvSpPr>
          <p:cNvPr id="4" name="TextBox 3">
            <a:extLst>
              <a:ext uri="{FF2B5EF4-FFF2-40B4-BE49-F238E27FC236}">
                <a16:creationId xmlns:a16="http://schemas.microsoft.com/office/drawing/2014/main" id="{F6D16EA2-E9FD-4900-B2AF-3325AB40DE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858C1290-35DD-4623-A209-F44B9424AF04}"/>
              </a:ext>
            </a:extLst>
          </p:cNvPr>
          <p:cNvSpPr>
            <a:spLocks noGrp="1"/>
          </p:cNvSpPr>
          <p:nvPr>
            <p:ph type="sldNum" sz="quarter" idx="12"/>
          </p:nvPr>
        </p:nvSpPr>
        <p:spPr/>
        <p:txBody>
          <a:bodyPr/>
          <a:lstStyle/>
          <a:p>
            <a:fld id="{08B412BA-8300-467B-A177-417653BA458C}" type="slidenum">
              <a:rPr lang="en-US" smtClean="0"/>
              <a:t>51</a:t>
            </a:fld>
            <a:endParaRPr lang="en-US"/>
          </a:p>
        </p:txBody>
      </p:sp>
      <p:pic>
        <p:nvPicPr>
          <p:cNvPr id="6" name="Picture 5">
            <a:extLst>
              <a:ext uri="{FF2B5EF4-FFF2-40B4-BE49-F238E27FC236}">
                <a16:creationId xmlns:a16="http://schemas.microsoft.com/office/drawing/2014/main" id="{9FAD1FE2-0218-4B57-A01E-9F7372544B60}"/>
              </a:ext>
            </a:extLst>
          </p:cNvPr>
          <p:cNvPicPr>
            <a:picLocks noChangeAspect="1"/>
          </p:cNvPicPr>
          <p:nvPr/>
        </p:nvPicPr>
        <p:blipFill>
          <a:blip r:embed="rId2"/>
          <a:stretch>
            <a:fillRect/>
          </a:stretch>
        </p:blipFill>
        <p:spPr>
          <a:xfrm>
            <a:off x="118769" y="3675966"/>
            <a:ext cx="10949281" cy="3241640"/>
          </a:xfrm>
          <a:prstGeom prst="rect">
            <a:avLst/>
          </a:prstGeom>
        </p:spPr>
      </p:pic>
    </p:spTree>
    <p:extLst>
      <p:ext uri="{BB962C8B-B14F-4D97-AF65-F5344CB8AC3E}">
        <p14:creationId xmlns:p14="http://schemas.microsoft.com/office/powerpoint/2010/main" val="4084949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71F2-1B2E-4BE7-98C1-DDE5EB49C315}"/>
              </a:ext>
            </a:extLst>
          </p:cNvPr>
          <p:cNvSpPr>
            <a:spLocks noGrp="1"/>
          </p:cNvSpPr>
          <p:nvPr>
            <p:ph type="title"/>
          </p:nvPr>
        </p:nvSpPr>
        <p:spPr/>
        <p:txBody>
          <a:bodyPr/>
          <a:lstStyle/>
          <a:p>
            <a:r>
              <a:rPr lang="en-US" dirty="0">
                <a:highlight>
                  <a:srgbClr val="00FF00"/>
                </a:highlight>
              </a:rPr>
              <a:t>GoobScraperParser.java:</a:t>
            </a:r>
            <a:r>
              <a:rPr lang="en-US" dirty="0"/>
              <a:t> States</a:t>
            </a:r>
          </a:p>
        </p:txBody>
      </p:sp>
      <p:sp>
        <p:nvSpPr>
          <p:cNvPr id="3" name="Content Placeholder 2">
            <a:extLst>
              <a:ext uri="{FF2B5EF4-FFF2-40B4-BE49-F238E27FC236}">
                <a16:creationId xmlns:a16="http://schemas.microsoft.com/office/drawing/2014/main" id="{BDA984C7-42ED-4FD1-BCA9-AD07A10560C4}"/>
              </a:ext>
            </a:extLst>
          </p:cNvPr>
          <p:cNvSpPr>
            <a:spLocks noGrp="1"/>
          </p:cNvSpPr>
          <p:nvPr>
            <p:ph idx="1"/>
          </p:nvPr>
        </p:nvSpPr>
        <p:spPr>
          <a:xfrm>
            <a:off x="838200" y="1502068"/>
            <a:ext cx="10515600" cy="1519950"/>
          </a:xfrm>
        </p:spPr>
        <p:txBody>
          <a:bodyPr>
            <a:normAutofit/>
          </a:bodyPr>
          <a:lstStyle/>
          <a:p>
            <a:r>
              <a:rPr lang="en-US" dirty="0"/>
              <a:t>Since a State Machine is used, so the state is constantly set with the </a:t>
            </a:r>
            <a:r>
              <a:rPr lang="en-US" dirty="0" err="1"/>
              <a:t>setState</a:t>
            </a:r>
            <a:r>
              <a:rPr lang="en-US" dirty="0"/>
              <a:t>() method call by the leaves in the parse tree as the tree is being traversed. </a:t>
            </a:r>
          </a:p>
        </p:txBody>
      </p:sp>
      <p:sp>
        <p:nvSpPr>
          <p:cNvPr id="4" name="TextBox 3">
            <a:extLst>
              <a:ext uri="{FF2B5EF4-FFF2-40B4-BE49-F238E27FC236}">
                <a16:creationId xmlns:a16="http://schemas.microsoft.com/office/drawing/2014/main" id="{F6D16EA2-E9FD-4900-B2AF-3325AB40DE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F3668B98-CFD9-4A97-B146-D1CAD0CCC6AE}"/>
              </a:ext>
            </a:extLst>
          </p:cNvPr>
          <p:cNvSpPr>
            <a:spLocks noGrp="1"/>
          </p:cNvSpPr>
          <p:nvPr>
            <p:ph type="sldNum" sz="quarter" idx="12"/>
          </p:nvPr>
        </p:nvSpPr>
        <p:spPr/>
        <p:txBody>
          <a:bodyPr/>
          <a:lstStyle/>
          <a:p>
            <a:fld id="{08B412BA-8300-467B-A177-417653BA458C}" type="slidenum">
              <a:rPr lang="en-US" smtClean="0"/>
              <a:t>52</a:t>
            </a:fld>
            <a:endParaRPr lang="en-US"/>
          </a:p>
        </p:txBody>
      </p:sp>
      <p:pic>
        <p:nvPicPr>
          <p:cNvPr id="6" name="Picture 5">
            <a:extLst>
              <a:ext uri="{FF2B5EF4-FFF2-40B4-BE49-F238E27FC236}">
                <a16:creationId xmlns:a16="http://schemas.microsoft.com/office/drawing/2014/main" id="{9553C9E1-C52A-40E9-A2CB-432DBA5AC256}"/>
              </a:ext>
            </a:extLst>
          </p:cNvPr>
          <p:cNvPicPr>
            <a:picLocks noChangeAspect="1"/>
          </p:cNvPicPr>
          <p:nvPr/>
        </p:nvPicPr>
        <p:blipFill>
          <a:blip r:embed="rId2"/>
          <a:stretch>
            <a:fillRect/>
          </a:stretch>
        </p:blipFill>
        <p:spPr>
          <a:xfrm>
            <a:off x="1440254" y="3022018"/>
            <a:ext cx="7985101" cy="3470857"/>
          </a:xfrm>
          <a:prstGeom prst="rect">
            <a:avLst/>
          </a:prstGeom>
        </p:spPr>
      </p:pic>
    </p:spTree>
    <p:extLst>
      <p:ext uri="{BB962C8B-B14F-4D97-AF65-F5344CB8AC3E}">
        <p14:creationId xmlns:p14="http://schemas.microsoft.com/office/powerpoint/2010/main" val="3063836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pattFill prst="dashHorz">
          <a:fgClr>
            <a:schemeClr val="accent1"/>
          </a:fgClr>
          <a:bgClr>
            <a:schemeClr val="bg1"/>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D16EA2-E9FD-4900-B2AF-3325AB40DEEC}"/>
              </a:ext>
            </a:extLst>
          </p:cNvPr>
          <p:cNvSpPr txBox="1"/>
          <p:nvPr/>
        </p:nvSpPr>
        <p:spPr>
          <a:xfrm>
            <a:off x="11236960" y="162560"/>
            <a:ext cx="690880" cy="369332"/>
          </a:xfrm>
          <a:prstGeom prst="rect">
            <a:avLst/>
          </a:prstGeom>
          <a:noFill/>
        </p:spPr>
        <p:txBody>
          <a:bodyPr wrap="square" rtlCol="0">
            <a:spAutoFit/>
          </a:bodyPr>
          <a:lstStyle/>
          <a:p>
            <a:r>
              <a:rPr lang="he-IL"/>
              <a:t>בס"ד</a:t>
            </a:r>
            <a:endParaRPr lang="en-US" dirty="0"/>
          </a:p>
        </p:txBody>
      </p:sp>
      <p:pic>
        <p:nvPicPr>
          <p:cNvPr id="10242" name="Picture 2" descr="Image result for compiler jokes">
            <a:extLst>
              <a:ext uri="{FF2B5EF4-FFF2-40B4-BE49-F238E27FC236}">
                <a16:creationId xmlns:a16="http://schemas.microsoft.com/office/drawing/2014/main" id="{58F01629-2837-409D-B8D6-E3C7AA2C6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39" y="1409700"/>
            <a:ext cx="12215264" cy="400049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4571D43-32CF-44A3-90EB-EC28560FC438}"/>
              </a:ext>
            </a:extLst>
          </p:cNvPr>
          <p:cNvSpPr>
            <a:spLocks noGrp="1"/>
          </p:cNvSpPr>
          <p:nvPr>
            <p:ph type="sldNum" sz="quarter" idx="12"/>
          </p:nvPr>
        </p:nvSpPr>
        <p:spPr/>
        <p:txBody>
          <a:bodyPr/>
          <a:lstStyle/>
          <a:p>
            <a:fld id="{08B412BA-8300-467B-A177-417653BA458C}" type="slidenum">
              <a:rPr lang="en-US" smtClean="0"/>
              <a:t>53</a:t>
            </a:fld>
            <a:endParaRPr lang="en-US"/>
          </a:p>
        </p:txBody>
      </p:sp>
    </p:spTree>
    <p:extLst>
      <p:ext uri="{BB962C8B-B14F-4D97-AF65-F5344CB8AC3E}">
        <p14:creationId xmlns:p14="http://schemas.microsoft.com/office/powerpoint/2010/main" val="3176254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71F2-1B2E-4BE7-98C1-DDE5EB49C315}"/>
              </a:ext>
            </a:extLst>
          </p:cNvPr>
          <p:cNvSpPr>
            <a:spLocks noGrp="1"/>
          </p:cNvSpPr>
          <p:nvPr>
            <p:ph type="title"/>
          </p:nvPr>
        </p:nvSpPr>
        <p:spPr/>
        <p:txBody>
          <a:bodyPr/>
          <a:lstStyle/>
          <a:p>
            <a:r>
              <a:rPr lang="en-US" dirty="0"/>
              <a:t>Class interactions</a:t>
            </a:r>
          </a:p>
        </p:txBody>
      </p:sp>
      <p:sp>
        <p:nvSpPr>
          <p:cNvPr id="3" name="Content Placeholder 2">
            <a:extLst>
              <a:ext uri="{FF2B5EF4-FFF2-40B4-BE49-F238E27FC236}">
                <a16:creationId xmlns:a16="http://schemas.microsoft.com/office/drawing/2014/main" id="{BDA984C7-42ED-4FD1-BCA9-AD07A10560C4}"/>
              </a:ext>
            </a:extLst>
          </p:cNvPr>
          <p:cNvSpPr>
            <a:spLocks noGrp="1"/>
          </p:cNvSpPr>
          <p:nvPr>
            <p:ph idx="1"/>
          </p:nvPr>
        </p:nvSpPr>
        <p:spPr/>
        <p:txBody>
          <a:bodyPr>
            <a:normAutofit fontScale="92500"/>
          </a:bodyPr>
          <a:lstStyle/>
          <a:p>
            <a:r>
              <a:rPr lang="en-US" sz="4400" dirty="0" err="1">
                <a:highlight>
                  <a:srgbClr val="00FFFF"/>
                </a:highlight>
              </a:rPr>
              <a:t>GoobScraperBaseListener</a:t>
            </a:r>
            <a:r>
              <a:rPr lang="en-US" sz="4400" dirty="0">
                <a:highlight>
                  <a:srgbClr val="00FFFF"/>
                </a:highlight>
              </a:rPr>
              <a:t> and </a:t>
            </a:r>
            <a:r>
              <a:rPr lang="en-US" sz="4400" dirty="0" err="1">
                <a:highlight>
                  <a:srgbClr val="00FFFF"/>
                </a:highlight>
              </a:rPr>
              <a:t>GoobScraperBaseVisitor</a:t>
            </a:r>
            <a:r>
              <a:rPr lang="en-US" sz="4400" dirty="0">
                <a:highlight>
                  <a:srgbClr val="00FFFF"/>
                </a:highlight>
              </a:rPr>
              <a:t> are used to walk the parse tree. </a:t>
            </a:r>
          </a:p>
          <a:p>
            <a:r>
              <a:rPr lang="en-US" sz="4400" dirty="0">
                <a:highlight>
                  <a:srgbClr val="00FFFF"/>
                </a:highlight>
              </a:rPr>
              <a:t>We extend that class to </a:t>
            </a:r>
            <a:r>
              <a:rPr lang="en-US" sz="4400" dirty="0" err="1">
                <a:highlight>
                  <a:srgbClr val="00FFFF"/>
                </a:highlight>
              </a:rPr>
              <a:t>TestGoobScraperVisitor</a:t>
            </a:r>
            <a:r>
              <a:rPr lang="en-US" sz="4400" dirty="0">
                <a:highlight>
                  <a:srgbClr val="00FFFF"/>
                </a:highlight>
              </a:rPr>
              <a:t> and </a:t>
            </a:r>
            <a:r>
              <a:rPr lang="en-US" sz="4400" dirty="0" err="1">
                <a:highlight>
                  <a:srgbClr val="00FFFF"/>
                </a:highlight>
              </a:rPr>
              <a:t>ListenerTestGoobScraper</a:t>
            </a:r>
            <a:r>
              <a:rPr lang="en-US" sz="4400" dirty="0">
                <a:highlight>
                  <a:srgbClr val="00FFFF"/>
                </a:highlight>
              </a:rPr>
              <a:t> and wrote the program content there with overwriting the methods.</a:t>
            </a:r>
          </a:p>
          <a:p>
            <a:endParaRPr lang="en-US" sz="4400" dirty="0"/>
          </a:p>
        </p:txBody>
      </p:sp>
      <p:sp>
        <p:nvSpPr>
          <p:cNvPr id="4" name="TextBox 3">
            <a:extLst>
              <a:ext uri="{FF2B5EF4-FFF2-40B4-BE49-F238E27FC236}">
                <a16:creationId xmlns:a16="http://schemas.microsoft.com/office/drawing/2014/main" id="{F6D16EA2-E9FD-4900-B2AF-3325AB40DE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0A0FE8DA-6C1B-41BD-A292-7E0E38BF92CE}"/>
              </a:ext>
            </a:extLst>
          </p:cNvPr>
          <p:cNvSpPr>
            <a:spLocks noGrp="1"/>
          </p:cNvSpPr>
          <p:nvPr>
            <p:ph type="sldNum" sz="quarter" idx="12"/>
          </p:nvPr>
        </p:nvSpPr>
        <p:spPr/>
        <p:txBody>
          <a:bodyPr/>
          <a:lstStyle/>
          <a:p>
            <a:fld id="{08B412BA-8300-467B-A177-417653BA458C}" type="slidenum">
              <a:rPr lang="en-US" smtClean="0"/>
              <a:t>54</a:t>
            </a:fld>
            <a:endParaRPr lang="en-US"/>
          </a:p>
        </p:txBody>
      </p:sp>
    </p:spTree>
    <p:extLst>
      <p:ext uri="{BB962C8B-B14F-4D97-AF65-F5344CB8AC3E}">
        <p14:creationId xmlns:p14="http://schemas.microsoft.com/office/powerpoint/2010/main" val="9264168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71F2-1B2E-4BE7-98C1-DDE5EB49C315}"/>
              </a:ext>
            </a:extLst>
          </p:cNvPr>
          <p:cNvSpPr>
            <a:spLocks noGrp="1"/>
          </p:cNvSpPr>
          <p:nvPr>
            <p:ph type="title"/>
          </p:nvPr>
        </p:nvSpPr>
        <p:spPr/>
        <p:txBody>
          <a:bodyPr/>
          <a:lstStyle/>
          <a:p>
            <a:r>
              <a:rPr lang="en-US" dirty="0"/>
              <a:t>Class interactions</a:t>
            </a:r>
          </a:p>
        </p:txBody>
      </p:sp>
      <p:sp>
        <p:nvSpPr>
          <p:cNvPr id="3" name="Content Placeholder 2">
            <a:extLst>
              <a:ext uri="{FF2B5EF4-FFF2-40B4-BE49-F238E27FC236}">
                <a16:creationId xmlns:a16="http://schemas.microsoft.com/office/drawing/2014/main" id="{BDA984C7-42ED-4FD1-BCA9-AD07A10560C4}"/>
              </a:ext>
            </a:extLst>
          </p:cNvPr>
          <p:cNvSpPr>
            <a:spLocks noGrp="1"/>
          </p:cNvSpPr>
          <p:nvPr>
            <p:ph idx="1"/>
          </p:nvPr>
        </p:nvSpPr>
        <p:spPr/>
        <p:txBody>
          <a:bodyPr>
            <a:normAutofit/>
          </a:bodyPr>
          <a:lstStyle/>
          <a:p>
            <a:r>
              <a:rPr lang="en-US" sz="4400" dirty="0">
                <a:highlight>
                  <a:srgbClr val="FFFF00"/>
                </a:highlight>
              </a:rPr>
              <a:t>Now when a command comes in, the program automatically sends it to the correct method by first going to visit() in AbstractParseTreeVisitor.java which is the superclass of GoobScraperBaseVisitor.java, so the command is dynamically sent through.</a:t>
            </a:r>
          </a:p>
          <a:p>
            <a:endParaRPr lang="en-US" sz="4400" dirty="0"/>
          </a:p>
        </p:txBody>
      </p:sp>
      <p:sp>
        <p:nvSpPr>
          <p:cNvPr id="4" name="TextBox 3">
            <a:extLst>
              <a:ext uri="{FF2B5EF4-FFF2-40B4-BE49-F238E27FC236}">
                <a16:creationId xmlns:a16="http://schemas.microsoft.com/office/drawing/2014/main" id="{F6D16EA2-E9FD-4900-B2AF-3325AB40DE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0A0FE8DA-6C1B-41BD-A292-7E0E38BF92CE}"/>
              </a:ext>
            </a:extLst>
          </p:cNvPr>
          <p:cNvSpPr>
            <a:spLocks noGrp="1"/>
          </p:cNvSpPr>
          <p:nvPr>
            <p:ph type="sldNum" sz="quarter" idx="12"/>
          </p:nvPr>
        </p:nvSpPr>
        <p:spPr/>
        <p:txBody>
          <a:bodyPr/>
          <a:lstStyle/>
          <a:p>
            <a:fld id="{08B412BA-8300-467B-A177-417653BA458C}" type="slidenum">
              <a:rPr lang="en-US" smtClean="0"/>
              <a:t>55</a:t>
            </a:fld>
            <a:endParaRPr lang="en-US"/>
          </a:p>
        </p:txBody>
      </p:sp>
    </p:spTree>
    <p:extLst>
      <p:ext uri="{BB962C8B-B14F-4D97-AF65-F5344CB8AC3E}">
        <p14:creationId xmlns:p14="http://schemas.microsoft.com/office/powerpoint/2010/main" val="3251687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71F2-1B2E-4BE7-98C1-DDE5EB49C315}"/>
              </a:ext>
            </a:extLst>
          </p:cNvPr>
          <p:cNvSpPr>
            <a:spLocks noGrp="1"/>
          </p:cNvSpPr>
          <p:nvPr>
            <p:ph type="title"/>
          </p:nvPr>
        </p:nvSpPr>
        <p:spPr/>
        <p:txBody>
          <a:bodyPr/>
          <a:lstStyle/>
          <a:p>
            <a:pPr algn="ctr"/>
            <a:r>
              <a:rPr lang="en-US" dirty="0"/>
              <a:t>Architecture of </a:t>
            </a:r>
            <a:r>
              <a:rPr lang="en-US" dirty="0" err="1"/>
              <a:t>Goob</a:t>
            </a:r>
            <a:endParaRPr lang="en-US" dirty="0"/>
          </a:p>
        </p:txBody>
      </p:sp>
      <p:sp>
        <p:nvSpPr>
          <p:cNvPr id="3" name="Content Placeholder 2">
            <a:extLst>
              <a:ext uri="{FF2B5EF4-FFF2-40B4-BE49-F238E27FC236}">
                <a16:creationId xmlns:a16="http://schemas.microsoft.com/office/drawing/2014/main" id="{BDA984C7-42ED-4FD1-BCA9-AD07A10560C4}"/>
              </a:ext>
            </a:extLst>
          </p:cNvPr>
          <p:cNvSpPr>
            <a:spLocks noGrp="1"/>
          </p:cNvSpPr>
          <p:nvPr>
            <p:ph idx="1"/>
          </p:nvPr>
        </p:nvSpPr>
        <p:spPr/>
        <p:txBody>
          <a:bodyPr/>
          <a:lstStyle/>
          <a:p>
            <a:r>
              <a:rPr lang="en-US" dirty="0">
                <a:highlight>
                  <a:srgbClr val="FF0000"/>
                </a:highlight>
              </a:rPr>
              <a:t>We have a Variable class which holds the html text, steps that already occurred, and other information until the program extracts and writes the information out to file and to the metadata file. </a:t>
            </a:r>
          </a:p>
          <a:p>
            <a:r>
              <a:rPr lang="en-US" dirty="0">
                <a:highlight>
                  <a:srgbClr val="FF0000"/>
                </a:highlight>
              </a:rPr>
              <a:t>The automatic updater uses the information in the metadata file to redo the steps and update the files.</a:t>
            </a:r>
          </a:p>
        </p:txBody>
      </p:sp>
      <p:sp>
        <p:nvSpPr>
          <p:cNvPr id="4" name="TextBox 3">
            <a:extLst>
              <a:ext uri="{FF2B5EF4-FFF2-40B4-BE49-F238E27FC236}">
                <a16:creationId xmlns:a16="http://schemas.microsoft.com/office/drawing/2014/main" id="{F6D16EA2-E9FD-4900-B2AF-3325AB40DE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88F6A06D-8CAC-4435-91FD-23D24112042F}"/>
              </a:ext>
            </a:extLst>
          </p:cNvPr>
          <p:cNvSpPr>
            <a:spLocks noGrp="1"/>
          </p:cNvSpPr>
          <p:nvPr>
            <p:ph type="sldNum" sz="quarter" idx="12"/>
          </p:nvPr>
        </p:nvSpPr>
        <p:spPr/>
        <p:txBody>
          <a:bodyPr/>
          <a:lstStyle/>
          <a:p>
            <a:fld id="{08B412BA-8300-467B-A177-417653BA458C}" type="slidenum">
              <a:rPr lang="en-US" smtClean="0"/>
              <a:t>56</a:t>
            </a:fld>
            <a:endParaRPr lang="en-US"/>
          </a:p>
        </p:txBody>
      </p:sp>
    </p:spTree>
    <p:extLst>
      <p:ext uri="{BB962C8B-B14F-4D97-AF65-F5344CB8AC3E}">
        <p14:creationId xmlns:p14="http://schemas.microsoft.com/office/powerpoint/2010/main" val="38886340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D16EA2-E9FD-4900-B2AF-3325AB40DE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AE6E5238-7D68-4F3F-B560-B6638C075CE5}"/>
              </a:ext>
            </a:extLst>
          </p:cNvPr>
          <p:cNvSpPr>
            <a:spLocks noGrp="1"/>
          </p:cNvSpPr>
          <p:nvPr>
            <p:ph type="sldNum" sz="quarter" idx="12"/>
          </p:nvPr>
        </p:nvSpPr>
        <p:spPr/>
        <p:txBody>
          <a:bodyPr/>
          <a:lstStyle/>
          <a:p>
            <a:fld id="{08B412BA-8300-467B-A177-417653BA458C}" type="slidenum">
              <a:rPr lang="en-US" smtClean="0"/>
              <a:t>57</a:t>
            </a:fld>
            <a:endParaRPr lang="en-US"/>
          </a:p>
        </p:txBody>
      </p:sp>
      <p:sp>
        <p:nvSpPr>
          <p:cNvPr id="8" name="AutoShape 6" descr="Image result for interpreter jokes">
            <a:extLst>
              <a:ext uri="{FF2B5EF4-FFF2-40B4-BE49-F238E27FC236}">
                <a16:creationId xmlns:a16="http://schemas.microsoft.com/office/drawing/2014/main" id="{EE58BCE8-7C3A-4410-BB3F-20B6A19230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D259633-52F5-430A-BFAD-4CA2B1143C8B}"/>
              </a:ext>
            </a:extLst>
          </p:cNvPr>
          <p:cNvPicPr>
            <a:picLocks noChangeAspect="1"/>
          </p:cNvPicPr>
          <p:nvPr/>
        </p:nvPicPr>
        <p:blipFill>
          <a:blip r:embed="rId2"/>
          <a:stretch>
            <a:fillRect/>
          </a:stretch>
        </p:blipFill>
        <p:spPr>
          <a:xfrm>
            <a:off x="1973068" y="-20947"/>
            <a:ext cx="7215177" cy="6854419"/>
          </a:xfrm>
          <a:prstGeom prst="rect">
            <a:avLst/>
          </a:prstGeom>
        </p:spPr>
      </p:pic>
    </p:spTree>
    <p:extLst>
      <p:ext uri="{BB962C8B-B14F-4D97-AF65-F5344CB8AC3E}">
        <p14:creationId xmlns:p14="http://schemas.microsoft.com/office/powerpoint/2010/main" val="286244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D1BB-6DDD-417F-A3D2-0E0E6220C86C}"/>
              </a:ext>
            </a:extLst>
          </p:cNvPr>
          <p:cNvSpPr>
            <a:spLocks noGrp="1"/>
          </p:cNvSpPr>
          <p:nvPr>
            <p:ph type="title"/>
          </p:nvPr>
        </p:nvSpPr>
        <p:spPr>
          <a:xfrm>
            <a:off x="839788" y="83769"/>
            <a:ext cx="10515600" cy="940192"/>
          </a:xfrm>
        </p:spPr>
        <p:txBody>
          <a:bodyPr/>
          <a:lstStyle/>
          <a:p>
            <a:r>
              <a:rPr lang="en-US" dirty="0"/>
              <a:t>Comparison</a:t>
            </a:r>
          </a:p>
        </p:txBody>
      </p:sp>
      <p:sp>
        <p:nvSpPr>
          <p:cNvPr id="3" name="Text Placeholder 2">
            <a:extLst>
              <a:ext uri="{FF2B5EF4-FFF2-40B4-BE49-F238E27FC236}">
                <a16:creationId xmlns:a16="http://schemas.microsoft.com/office/drawing/2014/main" id="{52E6CD2D-A42F-4BC5-B213-E12A7CD34CAC}"/>
              </a:ext>
            </a:extLst>
          </p:cNvPr>
          <p:cNvSpPr>
            <a:spLocks noGrp="1"/>
          </p:cNvSpPr>
          <p:nvPr>
            <p:ph type="body" idx="1"/>
          </p:nvPr>
        </p:nvSpPr>
        <p:spPr>
          <a:xfrm>
            <a:off x="687964" y="1322364"/>
            <a:ext cx="3848242" cy="495959"/>
          </a:xfrm>
        </p:spPr>
        <p:txBody>
          <a:bodyPr>
            <a:normAutofit/>
          </a:bodyPr>
          <a:lstStyle/>
          <a:p>
            <a:r>
              <a:rPr lang="en-US" dirty="0"/>
              <a:t>CMD Interpreter</a:t>
            </a:r>
          </a:p>
        </p:txBody>
      </p:sp>
      <p:sp>
        <p:nvSpPr>
          <p:cNvPr id="4" name="Content Placeholder 3">
            <a:extLst>
              <a:ext uri="{FF2B5EF4-FFF2-40B4-BE49-F238E27FC236}">
                <a16:creationId xmlns:a16="http://schemas.microsoft.com/office/drawing/2014/main" id="{FDB4574E-7A5F-4CF5-99FA-9B59C8EC6FD9}"/>
              </a:ext>
            </a:extLst>
          </p:cNvPr>
          <p:cNvSpPr>
            <a:spLocks noGrp="1"/>
          </p:cNvSpPr>
          <p:nvPr>
            <p:ph sz="half" idx="2"/>
          </p:nvPr>
        </p:nvSpPr>
        <p:spPr>
          <a:xfrm>
            <a:off x="382175" y="1829824"/>
            <a:ext cx="3345764" cy="3684588"/>
          </a:xfrm>
        </p:spPr>
        <p:txBody>
          <a:bodyPr>
            <a:normAutofit lnSpcReduction="10000"/>
          </a:bodyPr>
          <a:lstStyle/>
          <a:p>
            <a:r>
              <a:rPr lang="en-US" dirty="0"/>
              <a:t>Pros</a:t>
            </a:r>
          </a:p>
          <a:p>
            <a:pPr lvl="1"/>
            <a:r>
              <a:rPr lang="en-US" dirty="0"/>
              <a:t>line by line, so easier debug</a:t>
            </a:r>
          </a:p>
          <a:p>
            <a:pPr lvl="1"/>
            <a:r>
              <a:rPr lang="en-US" dirty="0"/>
              <a:t>Can practice single lines of code, like </a:t>
            </a:r>
            <a:r>
              <a:rPr lang="en-US" dirty="0" err="1"/>
              <a:t>JShell</a:t>
            </a:r>
            <a:endParaRPr lang="en-US" dirty="0"/>
          </a:p>
          <a:p>
            <a:r>
              <a:rPr lang="en-US" dirty="0"/>
              <a:t>Cons</a:t>
            </a:r>
          </a:p>
          <a:p>
            <a:pPr lvl="1"/>
            <a:r>
              <a:rPr lang="en-US" dirty="0"/>
              <a:t>Slower</a:t>
            </a:r>
          </a:p>
          <a:p>
            <a:pPr lvl="1"/>
            <a:r>
              <a:rPr lang="en-US" dirty="0"/>
              <a:t>Can’t translate whole pieces of code</a:t>
            </a:r>
          </a:p>
        </p:txBody>
      </p:sp>
      <p:sp>
        <p:nvSpPr>
          <p:cNvPr id="5" name="Text Placeholder 4">
            <a:extLst>
              <a:ext uri="{FF2B5EF4-FFF2-40B4-BE49-F238E27FC236}">
                <a16:creationId xmlns:a16="http://schemas.microsoft.com/office/drawing/2014/main" id="{EFAFBFD1-DEE1-4FEE-A485-F4BFE1E74C46}"/>
              </a:ext>
            </a:extLst>
          </p:cNvPr>
          <p:cNvSpPr>
            <a:spLocks noGrp="1"/>
          </p:cNvSpPr>
          <p:nvPr>
            <p:ph type="body" sz="quarter" idx="3"/>
          </p:nvPr>
        </p:nvSpPr>
        <p:spPr>
          <a:xfrm>
            <a:off x="8306895" y="1322364"/>
            <a:ext cx="3936640" cy="465260"/>
          </a:xfrm>
        </p:spPr>
        <p:txBody>
          <a:bodyPr>
            <a:normAutofit/>
          </a:bodyPr>
          <a:lstStyle/>
          <a:p>
            <a:r>
              <a:rPr lang="en-US" dirty="0"/>
              <a:t>CMD translator</a:t>
            </a:r>
          </a:p>
        </p:txBody>
      </p:sp>
      <p:sp>
        <p:nvSpPr>
          <p:cNvPr id="6" name="Content Placeholder 5">
            <a:extLst>
              <a:ext uri="{FF2B5EF4-FFF2-40B4-BE49-F238E27FC236}">
                <a16:creationId xmlns:a16="http://schemas.microsoft.com/office/drawing/2014/main" id="{246DE932-B28D-4CC5-BE93-3E671E765146}"/>
              </a:ext>
            </a:extLst>
          </p:cNvPr>
          <p:cNvSpPr>
            <a:spLocks noGrp="1"/>
          </p:cNvSpPr>
          <p:nvPr>
            <p:ph sz="quarter" idx="4"/>
          </p:nvPr>
        </p:nvSpPr>
        <p:spPr>
          <a:xfrm>
            <a:off x="8079130" y="1847861"/>
            <a:ext cx="3758833" cy="3684588"/>
          </a:xfrm>
        </p:spPr>
        <p:txBody>
          <a:bodyPr>
            <a:normAutofit lnSpcReduction="10000"/>
          </a:bodyPr>
          <a:lstStyle/>
          <a:p>
            <a:r>
              <a:rPr lang="en-US" dirty="0"/>
              <a:t>Pros </a:t>
            </a:r>
          </a:p>
          <a:p>
            <a:pPr lvl="1"/>
            <a:r>
              <a:rPr lang="en-US" dirty="0"/>
              <a:t>translate/compile entire program/file into another language</a:t>
            </a:r>
          </a:p>
          <a:p>
            <a:pPr lvl="1"/>
            <a:r>
              <a:rPr lang="en-US" dirty="0"/>
              <a:t>faster</a:t>
            </a:r>
          </a:p>
          <a:p>
            <a:r>
              <a:rPr lang="en-US" dirty="0"/>
              <a:t>Cons</a:t>
            </a:r>
          </a:p>
          <a:p>
            <a:pPr lvl="1"/>
            <a:r>
              <a:rPr lang="en-US" dirty="0"/>
              <a:t>Either works or fails, so harder to fix</a:t>
            </a:r>
          </a:p>
          <a:p>
            <a:pPr lvl="1"/>
            <a:r>
              <a:rPr lang="en-US" dirty="0"/>
              <a:t>Better if can only use certain languages</a:t>
            </a:r>
          </a:p>
        </p:txBody>
      </p:sp>
      <p:sp>
        <p:nvSpPr>
          <p:cNvPr id="7" name="Slide Number Placeholder 6">
            <a:extLst>
              <a:ext uri="{FF2B5EF4-FFF2-40B4-BE49-F238E27FC236}">
                <a16:creationId xmlns:a16="http://schemas.microsoft.com/office/drawing/2014/main" id="{3128ECDC-4EFA-4FD8-A318-87212D0AB044}"/>
              </a:ext>
            </a:extLst>
          </p:cNvPr>
          <p:cNvSpPr>
            <a:spLocks noGrp="1"/>
          </p:cNvSpPr>
          <p:nvPr>
            <p:ph type="sldNum" sz="quarter" idx="12"/>
          </p:nvPr>
        </p:nvSpPr>
        <p:spPr/>
        <p:txBody>
          <a:bodyPr/>
          <a:lstStyle/>
          <a:p>
            <a:fld id="{08B412BA-8300-467B-A177-417653BA458C}" type="slidenum">
              <a:rPr lang="en-US" smtClean="0"/>
              <a:t>58</a:t>
            </a:fld>
            <a:endParaRPr lang="en-US"/>
          </a:p>
        </p:txBody>
      </p:sp>
      <p:sp>
        <p:nvSpPr>
          <p:cNvPr id="10" name="Text Placeholder 2">
            <a:extLst>
              <a:ext uri="{FF2B5EF4-FFF2-40B4-BE49-F238E27FC236}">
                <a16:creationId xmlns:a16="http://schemas.microsoft.com/office/drawing/2014/main" id="{1EFA5539-F0FC-474D-AA60-BABD28F8630B}"/>
              </a:ext>
            </a:extLst>
          </p:cNvPr>
          <p:cNvSpPr txBox="1">
            <a:spLocks/>
          </p:cNvSpPr>
          <p:nvPr/>
        </p:nvSpPr>
        <p:spPr>
          <a:xfrm>
            <a:off x="3062483" y="1795207"/>
            <a:ext cx="3633739"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11" name="Text Placeholder 2">
            <a:extLst>
              <a:ext uri="{FF2B5EF4-FFF2-40B4-BE49-F238E27FC236}">
                <a16:creationId xmlns:a16="http://schemas.microsoft.com/office/drawing/2014/main" id="{E9C1863D-5808-4F97-8A45-543C6E82DB93}"/>
              </a:ext>
            </a:extLst>
          </p:cNvPr>
          <p:cNvSpPr txBox="1">
            <a:spLocks/>
          </p:cNvSpPr>
          <p:nvPr/>
        </p:nvSpPr>
        <p:spPr>
          <a:xfrm>
            <a:off x="4389119" y="1322364"/>
            <a:ext cx="3633739" cy="46526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IDE</a:t>
            </a:r>
          </a:p>
        </p:txBody>
      </p:sp>
      <p:sp>
        <p:nvSpPr>
          <p:cNvPr id="12" name="TextBox 11">
            <a:extLst>
              <a:ext uri="{FF2B5EF4-FFF2-40B4-BE49-F238E27FC236}">
                <a16:creationId xmlns:a16="http://schemas.microsoft.com/office/drawing/2014/main" id="{1B209C0E-001F-4B67-A1A0-1D250C7E8EC7}"/>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13" name="TextBox 12">
            <a:extLst>
              <a:ext uri="{FF2B5EF4-FFF2-40B4-BE49-F238E27FC236}">
                <a16:creationId xmlns:a16="http://schemas.microsoft.com/office/drawing/2014/main" id="{DCFBE2E6-D7E2-41EA-9C8D-AF153847F83D}"/>
              </a:ext>
            </a:extLst>
          </p:cNvPr>
          <p:cNvSpPr txBox="1"/>
          <p:nvPr/>
        </p:nvSpPr>
        <p:spPr>
          <a:xfrm>
            <a:off x="3727939" y="1829824"/>
            <a:ext cx="4351190" cy="4278094"/>
          </a:xfrm>
          <a:prstGeom prst="rect">
            <a:avLst/>
          </a:prstGeom>
          <a:noFill/>
        </p:spPr>
        <p:txBody>
          <a:bodyPr wrap="square" rtlCol="0">
            <a:spAutoFit/>
          </a:bodyPr>
          <a:lstStyle/>
          <a:p>
            <a:pPr marL="457200" indent="-457200">
              <a:buFont typeface="Arial" panose="020B0604020202020204" pitchFamily="34" charset="0"/>
              <a:buChar char="•"/>
            </a:pPr>
            <a:r>
              <a:rPr lang="en-US" sz="2800" dirty="0"/>
              <a:t>Pros</a:t>
            </a:r>
          </a:p>
          <a:p>
            <a:pPr marL="914400" lvl="1" indent="-457200">
              <a:buFont typeface="Arial" panose="020B0604020202020204" pitchFamily="34" charset="0"/>
              <a:buChar char="•"/>
            </a:pPr>
            <a:r>
              <a:rPr lang="en-US" sz="2400" dirty="0"/>
              <a:t>A </a:t>
            </a:r>
            <a:r>
              <a:rPr lang="he-IL" sz="2400" dirty="0"/>
              <a:t>מחייה</a:t>
            </a:r>
            <a:endParaRPr lang="en-US" sz="2400" dirty="0"/>
          </a:p>
          <a:p>
            <a:pPr marL="914400" lvl="1" indent="-457200">
              <a:buFont typeface="Arial" panose="020B0604020202020204" pitchFamily="34" charset="0"/>
              <a:buChar char="•"/>
            </a:pPr>
            <a:r>
              <a:rPr lang="en-US" sz="2400" dirty="0"/>
              <a:t>Helps with writing code and avoiding simple syntax errors, like a missing semicolon</a:t>
            </a:r>
          </a:p>
          <a:p>
            <a:pPr marL="914400" lvl="1" indent="-457200">
              <a:buFont typeface="Arial" panose="020B0604020202020204" pitchFamily="34" charset="0"/>
              <a:buChar char="•"/>
            </a:pPr>
            <a:r>
              <a:rPr lang="en-US" sz="2400" dirty="0"/>
              <a:t>faster</a:t>
            </a:r>
          </a:p>
          <a:p>
            <a:pPr marL="457200" indent="-457200">
              <a:buFont typeface="Arial" panose="020B0604020202020204" pitchFamily="34" charset="0"/>
              <a:buChar char="•"/>
            </a:pPr>
            <a:r>
              <a:rPr lang="en-US" sz="2800" dirty="0"/>
              <a:t>Cons</a:t>
            </a:r>
          </a:p>
          <a:p>
            <a:pPr marL="914400" lvl="1" indent="-457200">
              <a:buFont typeface="Arial" panose="020B0604020202020204" pitchFamily="34" charset="0"/>
              <a:buChar char="•"/>
            </a:pPr>
            <a:r>
              <a:rPr lang="en-US" sz="2400" dirty="0"/>
              <a:t>Dr. </a:t>
            </a:r>
            <a:r>
              <a:rPr lang="en-US" sz="2400" dirty="0" err="1"/>
              <a:t>Leff</a:t>
            </a:r>
            <a:r>
              <a:rPr lang="en-US" sz="2400" dirty="0"/>
              <a:t> does not particularly like them</a:t>
            </a:r>
          </a:p>
          <a:p>
            <a:pPr marL="914400" lvl="1" indent="-457200">
              <a:buFont typeface="Arial" panose="020B0604020202020204" pitchFamily="34" charset="0"/>
              <a:buChar char="•"/>
            </a:pPr>
            <a:r>
              <a:rPr lang="en-US" sz="2400" dirty="0"/>
              <a:t>Issues with the IDE</a:t>
            </a:r>
          </a:p>
        </p:txBody>
      </p:sp>
    </p:spTree>
    <p:extLst>
      <p:ext uri="{BB962C8B-B14F-4D97-AF65-F5344CB8AC3E}">
        <p14:creationId xmlns:p14="http://schemas.microsoft.com/office/powerpoint/2010/main" val="21983414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down)">
                                      <p:cBhvr>
                                        <p:cTn id="29" dur="500"/>
                                        <p:tgtEl>
                                          <p:spTgt spid="6">
                                            <p:txEl>
                                              <p:pRg st="0" end="0"/>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wipe(down)">
                                      <p:cBhvr>
                                        <p:cTn id="32" dur="500"/>
                                        <p:tgtEl>
                                          <p:spTgt spid="6">
                                            <p:txEl>
                                              <p:pRg st="1" end="1"/>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wipe(down)">
                                      <p:cBhvr>
                                        <p:cTn id="35" dur="500"/>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wipe(down)">
                                      <p:cBhvr>
                                        <p:cTn id="40" dur="500"/>
                                        <p:tgtEl>
                                          <p:spTgt spid="6">
                                            <p:txEl>
                                              <p:pRg st="3" end="3"/>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Effect transition="in" filter="wipe(down)">
                                      <p:cBhvr>
                                        <p:cTn id="43" dur="500"/>
                                        <p:tgtEl>
                                          <p:spTgt spid="6">
                                            <p:txEl>
                                              <p:pRg st="4" end="4"/>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animEffect transition="in" filter="wipe(down)">
                                      <p:cBhvr>
                                        <p:cTn id="46" dur="500"/>
                                        <p:tgtEl>
                                          <p:spTgt spid="6">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arn(inVertical)">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ompile code">
            <a:extLst>
              <a:ext uri="{FF2B5EF4-FFF2-40B4-BE49-F238E27FC236}">
                <a16:creationId xmlns:a16="http://schemas.microsoft.com/office/drawing/2014/main" id="{2B95FE5E-CF62-46A3-8229-85FE1D7E8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757" y="1"/>
            <a:ext cx="7835705" cy="68301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0D3943-FEDF-486A-863F-3E91A39D9610}"/>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4" name="Slide Number Placeholder 3">
            <a:extLst>
              <a:ext uri="{FF2B5EF4-FFF2-40B4-BE49-F238E27FC236}">
                <a16:creationId xmlns:a16="http://schemas.microsoft.com/office/drawing/2014/main" id="{CE1264A6-7FF7-47D9-ADCF-0B6802D79E8E}"/>
              </a:ext>
            </a:extLst>
          </p:cNvPr>
          <p:cNvSpPr>
            <a:spLocks noGrp="1"/>
          </p:cNvSpPr>
          <p:nvPr>
            <p:ph type="sldNum" sz="quarter" idx="12"/>
          </p:nvPr>
        </p:nvSpPr>
        <p:spPr/>
        <p:txBody>
          <a:bodyPr/>
          <a:lstStyle/>
          <a:p>
            <a:fld id="{08B412BA-8300-467B-A177-417653BA458C}" type="slidenum">
              <a:rPr lang="en-US" smtClean="0"/>
              <a:t>59</a:t>
            </a:fld>
            <a:endParaRPr lang="en-US"/>
          </a:p>
        </p:txBody>
      </p:sp>
      <p:sp>
        <p:nvSpPr>
          <p:cNvPr id="6" name="TextBox 5">
            <a:extLst>
              <a:ext uri="{FF2B5EF4-FFF2-40B4-BE49-F238E27FC236}">
                <a16:creationId xmlns:a16="http://schemas.microsoft.com/office/drawing/2014/main" id="{5618977E-1DF4-46EB-B7C7-32DD9DDAEE15}"/>
              </a:ext>
            </a:extLst>
          </p:cNvPr>
          <p:cNvSpPr txBox="1"/>
          <p:nvPr/>
        </p:nvSpPr>
        <p:spPr>
          <a:xfrm>
            <a:off x="281354" y="309489"/>
            <a:ext cx="2450905" cy="1938992"/>
          </a:xfrm>
          <a:prstGeom prst="rect">
            <a:avLst/>
          </a:prstGeom>
          <a:noFill/>
        </p:spPr>
        <p:txBody>
          <a:bodyPr wrap="square" rtlCol="0">
            <a:spAutoFit/>
          </a:bodyPr>
          <a:lstStyle/>
          <a:p>
            <a:r>
              <a:rPr lang="en-US" sz="4000" dirty="0"/>
              <a:t>Advantage with Translator</a:t>
            </a:r>
          </a:p>
        </p:txBody>
      </p:sp>
    </p:spTree>
    <p:extLst>
      <p:ext uri="{BB962C8B-B14F-4D97-AF65-F5344CB8AC3E}">
        <p14:creationId xmlns:p14="http://schemas.microsoft.com/office/powerpoint/2010/main" val="2781886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ltUpDiag">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0068-73BF-4489-99BF-12EC33F57111}"/>
              </a:ext>
            </a:extLst>
          </p:cNvPr>
          <p:cNvSpPr>
            <a:spLocks noGrp="1"/>
          </p:cNvSpPr>
          <p:nvPr>
            <p:ph type="title"/>
          </p:nvPr>
        </p:nvSpPr>
        <p:spPr/>
        <p:txBody>
          <a:bodyPr/>
          <a:lstStyle/>
          <a:p>
            <a:r>
              <a:rPr lang="en-US" dirty="0"/>
              <a:t>Problem Actually solved</a:t>
            </a:r>
          </a:p>
        </p:txBody>
      </p:sp>
      <p:sp>
        <p:nvSpPr>
          <p:cNvPr id="3" name="Content Placeholder 2">
            <a:extLst>
              <a:ext uri="{FF2B5EF4-FFF2-40B4-BE49-F238E27FC236}">
                <a16:creationId xmlns:a16="http://schemas.microsoft.com/office/drawing/2014/main" id="{CE84EE5C-DF75-4C3D-944F-750A73C78596}"/>
              </a:ext>
            </a:extLst>
          </p:cNvPr>
          <p:cNvSpPr>
            <a:spLocks noGrp="1"/>
          </p:cNvSpPr>
          <p:nvPr>
            <p:ph idx="1"/>
          </p:nvPr>
        </p:nvSpPr>
        <p:spPr>
          <a:xfrm>
            <a:off x="838200" y="1516136"/>
            <a:ext cx="10515600" cy="4667250"/>
          </a:xfrm>
        </p:spPr>
        <p:txBody>
          <a:bodyPr>
            <a:noAutofit/>
          </a:bodyPr>
          <a:lstStyle/>
          <a:p>
            <a:r>
              <a:rPr lang="en-US" sz="6600" dirty="0"/>
              <a:t>Good question</a:t>
            </a:r>
          </a:p>
          <a:p>
            <a:r>
              <a:rPr lang="en-US" sz="6600" dirty="0"/>
              <a:t>Created a way to extract and update certain information from a website based on our terms.</a:t>
            </a:r>
          </a:p>
        </p:txBody>
      </p:sp>
      <p:sp>
        <p:nvSpPr>
          <p:cNvPr id="4" name="TextBox 3">
            <a:extLst>
              <a:ext uri="{FF2B5EF4-FFF2-40B4-BE49-F238E27FC236}">
                <a16:creationId xmlns:a16="http://schemas.microsoft.com/office/drawing/2014/main" id="{3543D776-EC09-4300-B2FB-9E85D6169E40}"/>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BCE5A5E6-4A98-40BE-B3F3-89644BB9C2EB}"/>
              </a:ext>
            </a:extLst>
          </p:cNvPr>
          <p:cNvSpPr>
            <a:spLocks noGrp="1"/>
          </p:cNvSpPr>
          <p:nvPr>
            <p:ph type="sldNum" sz="quarter" idx="12"/>
          </p:nvPr>
        </p:nvSpPr>
        <p:spPr/>
        <p:txBody>
          <a:bodyPr/>
          <a:lstStyle/>
          <a:p>
            <a:fld id="{08B412BA-8300-467B-A177-417653BA458C}" type="slidenum">
              <a:rPr lang="en-US" smtClean="0"/>
              <a:t>6</a:t>
            </a:fld>
            <a:endParaRPr lang="en-US"/>
          </a:p>
        </p:txBody>
      </p:sp>
    </p:spTree>
    <p:extLst>
      <p:ext uri="{BB962C8B-B14F-4D97-AF65-F5344CB8AC3E}">
        <p14:creationId xmlns:p14="http://schemas.microsoft.com/office/powerpoint/2010/main" val="31488700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6693-5395-4444-A9EB-DFE6786CE670}"/>
              </a:ext>
            </a:extLst>
          </p:cNvPr>
          <p:cNvSpPr>
            <a:spLocks noGrp="1"/>
          </p:cNvSpPr>
          <p:nvPr>
            <p:ph type="title"/>
          </p:nvPr>
        </p:nvSpPr>
        <p:spPr/>
        <p:txBody>
          <a:bodyPr/>
          <a:lstStyle/>
          <a:p>
            <a:r>
              <a:rPr lang="en-US" dirty="0"/>
              <a:t>Commands in </a:t>
            </a:r>
            <a:r>
              <a:rPr lang="en-US" dirty="0" err="1"/>
              <a:t>Goob</a:t>
            </a:r>
            <a:endParaRPr lang="en-US" dirty="0"/>
          </a:p>
        </p:txBody>
      </p:sp>
      <p:sp>
        <p:nvSpPr>
          <p:cNvPr id="3" name="Content Placeholder 2">
            <a:extLst>
              <a:ext uri="{FF2B5EF4-FFF2-40B4-BE49-F238E27FC236}">
                <a16:creationId xmlns:a16="http://schemas.microsoft.com/office/drawing/2014/main" id="{1FBCEA45-7D5A-413F-A591-8CB9E93CE4D6}"/>
              </a:ext>
            </a:extLst>
          </p:cNvPr>
          <p:cNvSpPr>
            <a:spLocks noGrp="1"/>
          </p:cNvSpPr>
          <p:nvPr>
            <p:ph idx="1"/>
          </p:nvPr>
        </p:nvSpPr>
        <p:spPr>
          <a:xfrm>
            <a:off x="838200" y="1350498"/>
            <a:ext cx="10515600" cy="4826465"/>
          </a:xfrm>
        </p:spPr>
        <p:txBody>
          <a:bodyPr>
            <a:normAutofit fontScale="92500" lnSpcReduction="10000"/>
          </a:bodyPr>
          <a:lstStyle/>
          <a:p>
            <a:r>
              <a:rPr lang="en-US" dirty="0"/>
              <a:t>/get </a:t>
            </a:r>
            <a:r>
              <a:rPr lang="en-US" dirty="0" err="1"/>
              <a:t>url</a:t>
            </a:r>
            <a:r>
              <a:rPr lang="en-US" dirty="0"/>
              <a:t> </a:t>
            </a:r>
            <a:r>
              <a:rPr lang="en-US" i="1" dirty="0" err="1"/>
              <a:t>url</a:t>
            </a:r>
            <a:r>
              <a:rPr lang="en-US" dirty="0"/>
              <a:t>;</a:t>
            </a:r>
          </a:p>
          <a:p>
            <a:pPr lvl="1"/>
            <a:r>
              <a:rPr lang="en-US" dirty="0"/>
              <a:t>Retrieves html from webpage</a:t>
            </a:r>
          </a:p>
          <a:p>
            <a:r>
              <a:rPr lang="en-US" dirty="0"/>
              <a:t>/get table (variable)?</a:t>
            </a:r>
          </a:p>
          <a:p>
            <a:pPr lvl="1"/>
            <a:r>
              <a:rPr lang="en-US" dirty="0"/>
              <a:t>Gets all tables from the html and places the limited down html into the variable</a:t>
            </a:r>
          </a:p>
          <a:p>
            <a:r>
              <a:rPr lang="en-US" dirty="0"/>
              <a:t>/extract (new/append) (variable)? filename;</a:t>
            </a:r>
          </a:p>
          <a:p>
            <a:pPr lvl="1"/>
            <a:r>
              <a:rPr lang="en-US" dirty="0"/>
              <a:t>Extracts the current html inside the variable to a file</a:t>
            </a:r>
          </a:p>
          <a:p>
            <a:r>
              <a:rPr lang="en-US" dirty="0"/>
              <a:t>/update (new/append) (filename)? Time </a:t>
            </a:r>
            <a:r>
              <a:rPr lang="en-US" dirty="0" err="1"/>
              <a:t>timetype</a:t>
            </a:r>
            <a:r>
              <a:rPr lang="en-US" dirty="0"/>
              <a:t>;</a:t>
            </a:r>
          </a:p>
          <a:p>
            <a:r>
              <a:rPr lang="en-US" dirty="0"/>
              <a:t>/alert</a:t>
            </a:r>
          </a:p>
          <a:p>
            <a:pPr lvl="1"/>
            <a:r>
              <a:rPr lang="en-US" dirty="0"/>
              <a:t>Alerts the user during the updates</a:t>
            </a:r>
          </a:p>
          <a:p>
            <a:r>
              <a:rPr lang="en-US" dirty="0"/>
              <a:t>/quit</a:t>
            </a:r>
          </a:p>
          <a:p>
            <a:pPr lvl="1"/>
            <a:r>
              <a:rPr lang="en-US" dirty="0"/>
              <a:t>Exits program</a:t>
            </a:r>
          </a:p>
          <a:p>
            <a:pPr lvl="1"/>
            <a:r>
              <a:rPr lang="en-US" dirty="0"/>
              <a:t>Easier way than pressing the red button or </a:t>
            </a:r>
            <a:r>
              <a:rPr lang="en-US" dirty="0" err="1"/>
              <a:t>ctrl+C</a:t>
            </a:r>
            <a:endParaRPr lang="en-US" dirty="0"/>
          </a:p>
        </p:txBody>
      </p:sp>
      <p:sp>
        <p:nvSpPr>
          <p:cNvPr id="4" name="Slide Number Placeholder 3">
            <a:extLst>
              <a:ext uri="{FF2B5EF4-FFF2-40B4-BE49-F238E27FC236}">
                <a16:creationId xmlns:a16="http://schemas.microsoft.com/office/drawing/2014/main" id="{6A8E5DD9-147F-4A61-8F52-64FE85A7FA38}"/>
              </a:ext>
            </a:extLst>
          </p:cNvPr>
          <p:cNvSpPr>
            <a:spLocks noGrp="1"/>
          </p:cNvSpPr>
          <p:nvPr>
            <p:ph type="sldNum" sz="quarter" idx="12"/>
          </p:nvPr>
        </p:nvSpPr>
        <p:spPr/>
        <p:txBody>
          <a:bodyPr/>
          <a:lstStyle/>
          <a:p>
            <a:fld id="{08B412BA-8300-467B-A177-417653BA458C}" type="slidenum">
              <a:rPr lang="en-US" smtClean="0"/>
              <a:t>60</a:t>
            </a:fld>
            <a:endParaRPr lang="en-US"/>
          </a:p>
        </p:txBody>
      </p:sp>
      <p:sp>
        <p:nvSpPr>
          <p:cNvPr id="5" name="TextBox 4">
            <a:extLst>
              <a:ext uri="{FF2B5EF4-FFF2-40B4-BE49-F238E27FC236}">
                <a16:creationId xmlns:a16="http://schemas.microsoft.com/office/drawing/2014/main" id="{ED3E1818-BF9D-41D8-8D98-AE52BB01C333}"/>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Tree>
    <p:extLst>
      <p:ext uri="{BB962C8B-B14F-4D97-AF65-F5344CB8AC3E}">
        <p14:creationId xmlns:p14="http://schemas.microsoft.com/office/powerpoint/2010/main" val="2910276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4F37-FBBA-4DED-957F-BCD62E61EC63}"/>
              </a:ext>
            </a:extLst>
          </p:cNvPr>
          <p:cNvSpPr>
            <a:spLocks noGrp="1"/>
          </p:cNvSpPr>
          <p:nvPr>
            <p:ph type="title"/>
          </p:nvPr>
        </p:nvSpPr>
        <p:spPr/>
        <p:txBody>
          <a:bodyPr/>
          <a:lstStyle/>
          <a:p>
            <a:r>
              <a:rPr lang="en-US" dirty="0"/>
              <a:t>Next Steps in the project:</a:t>
            </a:r>
          </a:p>
        </p:txBody>
      </p:sp>
      <p:sp>
        <p:nvSpPr>
          <p:cNvPr id="3" name="Content Placeholder 2">
            <a:extLst>
              <a:ext uri="{FF2B5EF4-FFF2-40B4-BE49-F238E27FC236}">
                <a16:creationId xmlns:a16="http://schemas.microsoft.com/office/drawing/2014/main" id="{1C42238E-5B85-4A3B-B42B-254E20AE28AB}"/>
              </a:ext>
            </a:extLst>
          </p:cNvPr>
          <p:cNvSpPr>
            <a:spLocks noGrp="1"/>
          </p:cNvSpPr>
          <p:nvPr>
            <p:ph idx="1"/>
          </p:nvPr>
        </p:nvSpPr>
        <p:spPr/>
        <p:txBody>
          <a:bodyPr>
            <a:normAutofit fontScale="92500"/>
          </a:bodyPr>
          <a:lstStyle/>
          <a:p>
            <a:r>
              <a:rPr lang="en-US" sz="4800" dirty="0"/>
              <a:t>Option for Update and alert before extract</a:t>
            </a:r>
          </a:p>
          <a:p>
            <a:r>
              <a:rPr lang="en-US" sz="4800" dirty="0"/>
              <a:t>Web extension</a:t>
            </a:r>
          </a:p>
          <a:p>
            <a:r>
              <a:rPr lang="en-US" sz="4800" dirty="0"/>
              <a:t>Higher level algorithms for update</a:t>
            </a:r>
          </a:p>
          <a:p>
            <a:r>
              <a:rPr lang="en-US" sz="4800" dirty="0"/>
              <a:t>Better parsing for /get (regular)</a:t>
            </a:r>
          </a:p>
          <a:p>
            <a:r>
              <a:rPr lang="en-US" sz="4800" dirty="0"/>
              <a:t>/get table can recognize non-tables as well.</a:t>
            </a:r>
          </a:p>
        </p:txBody>
      </p:sp>
      <p:sp>
        <p:nvSpPr>
          <p:cNvPr id="4" name="Slide Number Placeholder 3">
            <a:extLst>
              <a:ext uri="{FF2B5EF4-FFF2-40B4-BE49-F238E27FC236}">
                <a16:creationId xmlns:a16="http://schemas.microsoft.com/office/drawing/2014/main" id="{FDC5777E-C690-4888-8313-6AF72C5CF650}"/>
              </a:ext>
            </a:extLst>
          </p:cNvPr>
          <p:cNvSpPr>
            <a:spLocks noGrp="1"/>
          </p:cNvSpPr>
          <p:nvPr>
            <p:ph type="sldNum" sz="quarter" idx="12"/>
          </p:nvPr>
        </p:nvSpPr>
        <p:spPr/>
        <p:txBody>
          <a:bodyPr/>
          <a:lstStyle/>
          <a:p>
            <a:fld id="{08B412BA-8300-467B-A177-417653BA458C}" type="slidenum">
              <a:rPr lang="en-US" smtClean="0"/>
              <a:t>61</a:t>
            </a:fld>
            <a:endParaRPr lang="en-US"/>
          </a:p>
        </p:txBody>
      </p:sp>
      <p:sp>
        <p:nvSpPr>
          <p:cNvPr id="5" name="TextBox 4">
            <a:extLst>
              <a:ext uri="{FF2B5EF4-FFF2-40B4-BE49-F238E27FC236}">
                <a16:creationId xmlns:a16="http://schemas.microsoft.com/office/drawing/2014/main" id="{CA600C76-3F1D-473C-A52D-01350AA893D2}"/>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Tree>
    <p:extLst>
      <p:ext uri="{BB962C8B-B14F-4D97-AF65-F5344CB8AC3E}">
        <p14:creationId xmlns:p14="http://schemas.microsoft.com/office/powerpoint/2010/main" val="29153798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80">
                                          <p:stCondLst>
                                            <p:cond delay="0"/>
                                          </p:stCondLst>
                                        </p:cTn>
                                        <p:tgtEl>
                                          <p:spTgt spid="3">
                                            <p:txEl>
                                              <p:pRg st="3" end="3"/>
                                            </p:txEl>
                                          </p:spTgt>
                                        </p:tgtEl>
                                      </p:cBhvr>
                                    </p:animEffect>
                                    <p:anim calcmode="lin" valueType="num">
                                      <p:cBhvr>
                                        <p:cTn id="2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3" end="3"/>
                                            </p:txEl>
                                          </p:spTgt>
                                        </p:tgtEl>
                                      </p:cBhvr>
                                      <p:to x="100000" y="60000"/>
                                    </p:animScale>
                                    <p:animScale>
                                      <p:cBhvr>
                                        <p:cTn id="30" dur="166" decel="50000">
                                          <p:stCondLst>
                                            <p:cond delay="676"/>
                                          </p:stCondLst>
                                        </p:cTn>
                                        <p:tgtEl>
                                          <p:spTgt spid="3">
                                            <p:txEl>
                                              <p:pRg st="3" end="3"/>
                                            </p:txEl>
                                          </p:spTgt>
                                        </p:tgtEl>
                                      </p:cBhvr>
                                      <p:to x="100000" y="100000"/>
                                    </p:animScale>
                                    <p:animScale>
                                      <p:cBhvr>
                                        <p:cTn id="31" dur="26">
                                          <p:stCondLst>
                                            <p:cond delay="1312"/>
                                          </p:stCondLst>
                                        </p:cTn>
                                        <p:tgtEl>
                                          <p:spTgt spid="3">
                                            <p:txEl>
                                              <p:pRg st="3" end="3"/>
                                            </p:txEl>
                                          </p:spTgt>
                                        </p:tgtEl>
                                      </p:cBhvr>
                                      <p:to x="100000" y="80000"/>
                                    </p:animScale>
                                    <p:animScale>
                                      <p:cBhvr>
                                        <p:cTn id="32" dur="166" decel="50000">
                                          <p:stCondLst>
                                            <p:cond delay="1338"/>
                                          </p:stCondLst>
                                        </p:cTn>
                                        <p:tgtEl>
                                          <p:spTgt spid="3">
                                            <p:txEl>
                                              <p:pRg st="3" end="3"/>
                                            </p:txEl>
                                          </p:spTgt>
                                        </p:tgtEl>
                                      </p:cBhvr>
                                      <p:to x="100000" y="100000"/>
                                    </p:animScale>
                                    <p:animScale>
                                      <p:cBhvr>
                                        <p:cTn id="33" dur="26">
                                          <p:stCondLst>
                                            <p:cond delay="1642"/>
                                          </p:stCondLst>
                                        </p:cTn>
                                        <p:tgtEl>
                                          <p:spTgt spid="3">
                                            <p:txEl>
                                              <p:pRg st="3" end="3"/>
                                            </p:txEl>
                                          </p:spTgt>
                                        </p:tgtEl>
                                      </p:cBhvr>
                                      <p:to x="100000" y="90000"/>
                                    </p:animScale>
                                    <p:animScale>
                                      <p:cBhvr>
                                        <p:cTn id="34" dur="166" decel="50000">
                                          <p:stCondLst>
                                            <p:cond delay="1668"/>
                                          </p:stCondLst>
                                        </p:cTn>
                                        <p:tgtEl>
                                          <p:spTgt spid="3">
                                            <p:txEl>
                                              <p:pRg st="3" end="3"/>
                                            </p:txEl>
                                          </p:spTgt>
                                        </p:tgtEl>
                                      </p:cBhvr>
                                      <p:to x="100000" y="100000"/>
                                    </p:animScale>
                                    <p:animScale>
                                      <p:cBhvr>
                                        <p:cTn id="35" dur="26">
                                          <p:stCondLst>
                                            <p:cond delay="1808"/>
                                          </p:stCondLst>
                                        </p:cTn>
                                        <p:tgtEl>
                                          <p:spTgt spid="3">
                                            <p:txEl>
                                              <p:pRg st="3" end="3"/>
                                            </p:txEl>
                                          </p:spTgt>
                                        </p:tgtEl>
                                      </p:cBhvr>
                                      <p:to x="100000" y="95000"/>
                                    </p:animScale>
                                    <p:animScale>
                                      <p:cBhvr>
                                        <p:cTn id="36" dur="166" decel="50000">
                                          <p:stCondLst>
                                            <p:cond delay="1834"/>
                                          </p:stCondLst>
                                        </p:cTn>
                                        <p:tgtEl>
                                          <p:spTgt spid="3">
                                            <p:txEl>
                                              <p:pRg st="3" end="3"/>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wheel(1)">
                                      <p:cBhvr>
                                        <p:cTn id="41"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71F2-1B2E-4BE7-98C1-DDE5EB49C315}"/>
              </a:ext>
            </a:extLst>
          </p:cNvPr>
          <p:cNvSpPr>
            <a:spLocks noGrp="1"/>
          </p:cNvSpPr>
          <p:nvPr>
            <p:ph type="title"/>
          </p:nvPr>
        </p:nvSpPr>
        <p:spPr/>
        <p:txBody>
          <a:bodyPr/>
          <a:lstStyle/>
          <a:p>
            <a:r>
              <a:rPr lang="en-US" dirty="0"/>
              <a:t>Summary of </a:t>
            </a:r>
            <a:r>
              <a:rPr lang="en-US" dirty="0" err="1"/>
              <a:t>Goob</a:t>
            </a:r>
            <a:r>
              <a:rPr lang="en-US"/>
              <a:t> project</a:t>
            </a:r>
            <a:r>
              <a:rPr lang="en-US" dirty="0"/>
              <a:t>:</a:t>
            </a:r>
          </a:p>
        </p:txBody>
      </p:sp>
      <p:sp>
        <p:nvSpPr>
          <p:cNvPr id="3" name="Content Placeholder 2">
            <a:extLst>
              <a:ext uri="{FF2B5EF4-FFF2-40B4-BE49-F238E27FC236}">
                <a16:creationId xmlns:a16="http://schemas.microsoft.com/office/drawing/2014/main" id="{BDA984C7-42ED-4FD1-BCA9-AD07A10560C4}"/>
              </a:ext>
            </a:extLst>
          </p:cNvPr>
          <p:cNvSpPr>
            <a:spLocks noGrp="1"/>
          </p:cNvSpPr>
          <p:nvPr>
            <p:ph idx="1"/>
          </p:nvPr>
        </p:nvSpPr>
        <p:spPr/>
        <p:txBody>
          <a:bodyPr>
            <a:normAutofit lnSpcReduction="10000"/>
          </a:bodyPr>
          <a:lstStyle/>
          <a:p>
            <a:pPr>
              <a:buFontTx/>
              <a:buChar char="-"/>
            </a:pPr>
            <a:r>
              <a:rPr lang="en-US" sz="4400" dirty="0"/>
              <a:t>Defined DSL created to extract information from a website. </a:t>
            </a:r>
          </a:p>
          <a:p>
            <a:pPr>
              <a:buFontTx/>
              <a:buChar char="-"/>
            </a:pPr>
            <a:r>
              <a:rPr lang="en-US" sz="4400" dirty="0"/>
              <a:t>Implemented REPL and translator for the DSL using ANTLR </a:t>
            </a:r>
          </a:p>
          <a:p>
            <a:pPr>
              <a:buFontTx/>
              <a:buChar char="-"/>
            </a:pPr>
            <a:r>
              <a:rPr lang="en-US" sz="4400" dirty="0"/>
              <a:t>Runtime monitored source websites for changes and re-executed the user program to automatically retrieve updated data.</a:t>
            </a:r>
          </a:p>
        </p:txBody>
      </p:sp>
      <p:sp>
        <p:nvSpPr>
          <p:cNvPr id="4" name="TextBox 3">
            <a:extLst>
              <a:ext uri="{FF2B5EF4-FFF2-40B4-BE49-F238E27FC236}">
                <a16:creationId xmlns:a16="http://schemas.microsoft.com/office/drawing/2014/main" id="{F6D16EA2-E9FD-4900-B2AF-3325AB40DEEC}"/>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A8EE96D4-2C07-48A5-A8C6-C306DE9DA67E}"/>
              </a:ext>
            </a:extLst>
          </p:cNvPr>
          <p:cNvSpPr>
            <a:spLocks noGrp="1"/>
          </p:cNvSpPr>
          <p:nvPr>
            <p:ph type="sldNum" sz="quarter" idx="12"/>
          </p:nvPr>
        </p:nvSpPr>
        <p:spPr/>
        <p:txBody>
          <a:bodyPr/>
          <a:lstStyle/>
          <a:p>
            <a:fld id="{08B412BA-8300-467B-A177-417653BA458C}" type="slidenum">
              <a:rPr lang="en-US" smtClean="0"/>
              <a:t>62</a:t>
            </a:fld>
            <a:endParaRPr lang="en-US"/>
          </a:p>
        </p:txBody>
      </p:sp>
    </p:spTree>
    <p:extLst>
      <p:ext uri="{BB962C8B-B14F-4D97-AF65-F5344CB8AC3E}">
        <p14:creationId xmlns:p14="http://schemas.microsoft.com/office/powerpoint/2010/main" val="29027658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ltUpDiag">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086C-3893-408F-96F6-4F25AC0D11BE}"/>
              </a:ext>
            </a:extLst>
          </p:cNvPr>
          <p:cNvSpPr>
            <a:spLocks noGrp="1"/>
          </p:cNvSpPr>
          <p:nvPr>
            <p:ph type="title"/>
          </p:nvPr>
        </p:nvSpPr>
        <p:spPr/>
        <p:txBody>
          <a:bodyPr/>
          <a:lstStyle/>
          <a:p>
            <a:r>
              <a:rPr lang="en-US" dirty="0"/>
              <a:t>DSL created</a:t>
            </a:r>
          </a:p>
        </p:txBody>
      </p:sp>
      <p:sp>
        <p:nvSpPr>
          <p:cNvPr id="3" name="Content Placeholder 2">
            <a:extLst>
              <a:ext uri="{FF2B5EF4-FFF2-40B4-BE49-F238E27FC236}">
                <a16:creationId xmlns:a16="http://schemas.microsoft.com/office/drawing/2014/main" id="{C42FB9BF-B787-4AE6-A37B-BD6B07FBC252}"/>
              </a:ext>
            </a:extLst>
          </p:cNvPr>
          <p:cNvSpPr>
            <a:spLocks noGrp="1"/>
          </p:cNvSpPr>
          <p:nvPr>
            <p:ph idx="1"/>
          </p:nvPr>
        </p:nvSpPr>
        <p:spPr/>
        <p:txBody>
          <a:bodyPr>
            <a:normAutofit/>
          </a:bodyPr>
          <a:lstStyle/>
          <a:p>
            <a:r>
              <a:rPr lang="en-US" sz="3200" dirty="0" err="1"/>
              <a:t>GoobScraper</a:t>
            </a:r>
            <a:r>
              <a:rPr lang="en-US" sz="3200" dirty="0"/>
              <a:t> is the name</a:t>
            </a:r>
          </a:p>
          <a:p>
            <a:r>
              <a:rPr lang="en-US" sz="3200" dirty="0"/>
              <a:t>Can do a few things:</a:t>
            </a:r>
          </a:p>
          <a:p>
            <a:pPr lvl="1"/>
            <a:r>
              <a:rPr lang="en-US" sz="2800" dirty="0"/>
              <a:t>Retrieve html from a website</a:t>
            </a:r>
          </a:p>
          <a:p>
            <a:pPr lvl="1"/>
            <a:r>
              <a:rPr lang="en-US" sz="2800" dirty="0"/>
              <a:t>parse that html and to find any tables (or other things)</a:t>
            </a:r>
          </a:p>
          <a:p>
            <a:pPr lvl="1"/>
            <a:r>
              <a:rPr lang="en-US" sz="2800" dirty="0"/>
              <a:t>Extract the modified html/text to a local file</a:t>
            </a:r>
          </a:p>
          <a:p>
            <a:pPr lvl="1"/>
            <a:r>
              <a:rPr lang="en-US" sz="2800" dirty="0"/>
              <a:t>Automatically Update the file every now and then</a:t>
            </a:r>
          </a:p>
          <a:p>
            <a:pPr lvl="1"/>
            <a:r>
              <a:rPr lang="en-US" sz="2800" dirty="0"/>
              <a:t>Alert the user to any changes that occurred during updates.</a:t>
            </a:r>
          </a:p>
          <a:p>
            <a:r>
              <a:rPr lang="en-US" sz="3200" dirty="0"/>
              <a:t>Automatic updater must be run on its own – has its own main method.</a:t>
            </a:r>
          </a:p>
          <a:p>
            <a:endParaRPr lang="en-US" sz="3200" dirty="0"/>
          </a:p>
        </p:txBody>
      </p:sp>
      <p:sp>
        <p:nvSpPr>
          <p:cNvPr id="4" name="TextBox 3">
            <a:extLst>
              <a:ext uri="{FF2B5EF4-FFF2-40B4-BE49-F238E27FC236}">
                <a16:creationId xmlns:a16="http://schemas.microsoft.com/office/drawing/2014/main" id="{CAE1A1ED-9955-439B-84A5-5B1A16B3612F}"/>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6C3119B1-ABAB-4694-83A7-A357BDAE0E4D}"/>
              </a:ext>
            </a:extLst>
          </p:cNvPr>
          <p:cNvSpPr>
            <a:spLocks noGrp="1"/>
          </p:cNvSpPr>
          <p:nvPr>
            <p:ph type="sldNum" sz="quarter" idx="12"/>
          </p:nvPr>
        </p:nvSpPr>
        <p:spPr/>
        <p:txBody>
          <a:bodyPr/>
          <a:lstStyle/>
          <a:p>
            <a:fld id="{08B412BA-8300-467B-A177-417653BA458C}" type="slidenum">
              <a:rPr lang="en-US" smtClean="0"/>
              <a:t>7</a:t>
            </a:fld>
            <a:endParaRPr lang="en-US"/>
          </a:p>
        </p:txBody>
      </p:sp>
    </p:spTree>
    <p:extLst>
      <p:ext uri="{BB962C8B-B14F-4D97-AF65-F5344CB8AC3E}">
        <p14:creationId xmlns:p14="http://schemas.microsoft.com/office/powerpoint/2010/main" val="29002931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arn(inVertical)">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barn(inVertical)">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ltUpDiag">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0704-6A1A-4D7D-860A-C7E9B16B8766}"/>
              </a:ext>
            </a:extLst>
          </p:cNvPr>
          <p:cNvSpPr>
            <a:spLocks noGrp="1"/>
          </p:cNvSpPr>
          <p:nvPr>
            <p:ph type="title"/>
          </p:nvPr>
        </p:nvSpPr>
        <p:spPr/>
        <p:txBody>
          <a:bodyPr/>
          <a:lstStyle/>
          <a:p>
            <a:r>
              <a:rPr lang="en-US" dirty="0"/>
              <a:t>Examples from DSL</a:t>
            </a:r>
          </a:p>
        </p:txBody>
      </p:sp>
      <p:sp>
        <p:nvSpPr>
          <p:cNvPr id="3" name="Content Placeholder 2">
            <a:extLst>
              <a:ext uri="{FF2B5EF4-FFF2-40B4-BE49-F238E27FC236}">
                <a16:creationId xmlns:a16="http://schemas.microsoft.com/office/drawing/2014/main" id="{C615D203-936D-41B8-824D-7063E23EE4A7}"/>
              </a:ext>
            </a:extLst>
          </p:cNvPr>
          <p:cNvSpPr>
            <a:spLocks noGrp="1"/>
          </p:cNvSpPr>
          <p:nvPr>
            <p:ph idx="1"/>
          </p:nvPr>
        </p:nvSpPr>
        <p:spPr>
          <a:xfrm>
            <a:off x="838200" y="1336432"/>
            <a:ext cx="10515600" cy="5359008"/>
          </a:xfrm>
        </p:spPr>
        <p:txBody>
          <a:bodyPr>
            <a:normAutofit fontScale="92500" lnSpcReduction="20000"/>
          </a:bodyPr>
          <a:lstStyle/>
          <a:p>
            <a:r>
              <a:rPr lang="en-US" sz="3200" dirty="0"/>
              <a:t>/get </a:t>
            </a:r>
            <a:r>
              <a:rPr lang="en-US" sz="3200" dirty="0" err="1"/>
              <a:t>url</a:t>
            </a:r>
            <a:r>
              <a:rPr lang="en-US" sz="3200" dirty="0"/>
              <a:t> </a:t>
            </a:r>
            <a:r>
              <a:rPr lang="en-US" sz="3200" dirty="0">
                <a:hlinkClick r:id="rId2"/>
              </a:rPr>
              <a:t>https://helpful-helium.glitch.me/</a:t>
            </a:r>
            <a:r>
              <a:rPr lang="en-US" sz="3200" dirty="0"/>
              <a:t>;</a:t>
            </a:r>
          </a:p>
          <a:p>
            <a:pPr lvl="1"/>
            <a:r>
              <a:rPr lang="en-US" sz="2800" dirty="0"/>
              <a:t>Retrieves the HTML from this website.</a:t>
            </a:r>
          </a:p>
          <a:p>
            <a:pPr lvl="1"/>
            <a:r>
              <a:rPr lang="en-US" sz="2800" dirty="0"/>
              <a:t>A variable is returned: in this case the variable’s reference point/name is “0”.</a:t>
            </a:r>
          </a:p>
          <a:p>
            <a:r>
              <a:rPr lang="en-US" sz="3200" dirty="0"/>
              <a:t>/get table 0;</a:t>
            </a:r>
          </a:p>
          <a:p>
            <a:pPr lvl="1"/>
            <a:r>
              <a:rPr lang="en-US" sz="2800" dirty="0"/>
              <a:t>Extract all tables from the HTML that is currently in the variable 0.</a:t>
            </a:r>
          </a:p>
          <a:p>
            <a:pPr lvl="1"/>
            <a:r>
              <a:rPr lang="en-US" sz="2800" dirty="0"/>
              <a:t>Update the HTML in 0 to be the tables.</a:t>
            </a:r>
          </a:p>
          <a:p>
            <a:r>
              <a:rPr lang="en-US" sz="3200" dirty="0"/>
              <a:t>/extract new "shevatimTable.csv“;</a:t>
            </a:r>
          </a:p>
          <a:p>
            <a:pPr lvl="1"/>
            <a:r>
              <a:rPr lang="en-US" sz="2800" dirty="0"/>
              <a:t>The HTML in the last variable, in this case 0, should be extracted to a file called “ShevatimTable.csv”.</a:t>
            </a:r>
          </a:p>
          <a:p>
            <a:pPr lvl="1"/>
            <a:r>
              <a:rPr lang="en-US" sz="2800" dirty="0"/>
              <a:t>The “new” keyword indicates that any data in “ShevatimTable.csv” should be overwritten.</a:t>
            </a:r>
          </a:p>
          <a:p>
            <a:r>
              <a:rPr lang="en-US" sz="3200" dirty="0"/>
              <a:t>/quit</a:t>
            </a:r>
          </a:p>
          <a:p>
            <a:pPr lvl="1"/>
            <a:r>
              <a:rPr lang="en-US" sz="2800" dirty="0"/>
              <a:t>Exit the program.</a:t>
            </a:r>
          </a:p>
        </p:txBody>
      </p:sp>
      <p:sp>
        <p:nvSpPr>
          <p:cNvPr id="4" name="TextBox 3">
            <a:extLst>
              <a:ext uri="{FF2B5EF4-FFF2-40B4-BE49-F238E27FC236}">
                <a16:creationId xmlns:a16="http://schemas.microsoft.com/office/drawing/2014/main" id="{1B3965B5-C597-4567-82D7-ED8BFAB4BFF9}"/>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sp>
        <p:nvSpPr>
          <p:cNvPr id="5" name="Slide Number Placeholder 4">
            <a:extLst>
              <a:ext uri="{FF2B5EF4-FFF2-40B4-BE49-F238E27FC236}">
                <a16:creationId xmlns:a16="http://schemas.microsoft.com/office/drawing/2014/main" id="{43360B80-D8A5-4FB8-ABE2-5915E68893BF}"/>
              </a:ext>
            </a:extLst>
          </p:cNvPr>
          <p:cNvSpPr>
            <a:spLocks noGrp="1"/>
          </p:cNvSpPr>
          <p:nvPr>
            <p:ph type="sldNum" sz="quarter" idx="12"/>
          </p:nvPr>
        </p:nvSpPr>
        <p:spPr/>
        <p:txBody>
          <a:bodyPr/>
          <a:lstStyle/>
          <a:p>
            <a:fld id="{08B412BA-8300-467B-A177-417653BA458C}" type="slidenum">
              <a:rPr lang="en-US" smtClean="0"/>
              <a:t>8</a:t>
            </a:fld>
            <a:endParaRPr lang="en-US"/>
          </a:p>
        </p:txBody>
      </p:sp>
    </p:spTree>
    <p:extLst>
      <p:ext uri="{BB962C8B-B14F-4D97-AF65-F5344CB8AC3E}">
        <p14:creationId xmlns:p14="http://schemas.microsoft.com/office/powerpoint/2010/main" val="28618356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ltUpDiag">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8094-6E4C-429A-A6A2-91A9B247FF10}"/>
              </a:ext>
            </a:extLst>
          </p:cNvPr>
          <p:cNvSpPr>
            <a:spLocks noGrp="1"/>
          </p:cNvSpPr>
          <p:nvPr>
            <p:ph type="title"/>
          </p:nvPr>
        </p:nvSpPr>
        <p:spPr/>
        <p:txBody>
          <a:bodyPr/>
          <a:lstStyle/>
          <a:p>
            <a:pPr algn="ctr"/>
            <a:r>
              <a:rPr lang="en-US" dirty="0"/>
              <a:t>Steps in Compiling</a:t>
            </a:r>
          </a:p>
        </p:txBody>
      </p:sp>
      <p:sp>
        <p:nvSpPr>
          <p:cNvPr id="4" name="TextBox 3">
            <a:extLst>
              <a:ext uri="{FF2B5EF4-FFF2-40B4-BE49-F238E27FC236}">
                <a16:creationId xmlns:a16="http://schemas.microsoft.com/office/drawing/2014/main" id="{2F3BF686-26AF-40D3-AE34-D4827715AB40}"/>
              </a:ext>
            </a:extLst>
          </p:cNvPr>
          <p:cNvSpPr txBox="1"/>
          <p:nvPr/>
        </p:nvSpPr>
        <p:spPr>
          <a:xfrm>
            <a:off x="11236960" y="162560"/>
            <a:ext cx="690880" cy="369332"/>
          </a:xfrm>
          <a:prstGeom prst="rect">
            <a:avLst/>
          </a:prstGeom>
          <a:noFill/>
        </p:spPr>
        <p:txBody>
          <a:bodyPr wrap="square" rtlCol="0">
            <a:spAutoFit/>
          </a:bodyPr>
          <a:lstStyle/>
          <a:p>
            <a:r>
              <a:rPr lang="he-IL" dirty="0"/>
              <a:t>בס"ד</a:t>
            </a:r>
            <a:endParaRPr lang="en-US" dirty="0"/>
          </a:p>
        </p:txBody>
      </p:sp>
      <p:pic>
        <p:nvPicPr>
          <p:cNvPr id="5" name="Picture 4">
            <a:extLst>
              <a:ext uri="{FF2B5EF4-FFF2-40B4-BE49-F238E27FC236}">
                <a16:creationId xmlns:a16="http://schemas.microsoft.com/office/drawing/2014/main" id="{FAF66F70-E0E6-4DF6-BD8E-52C22CE3B10F}"/>
              </a:ext>
            </a:extLst>
          </p:cNvPr>
          <p:cNvPicPr>
            <a:picLocks noChangeAspect="1"/>
          </p:cNvPicPr>
          <p:nvPr/>
        </p:nvPicPr>
        <p:blipFill>
          <a:blip r:embed="rId2"/>
          <a:stretch>
            <a:fillRect/>
          </a:stretch>
        </p:blipFill>
        <p:spPr>
          <a:xfrm>
            <a:off x="1505243" y="1382319"/>
            <a:ext cx="8729260" cy="5389796"/>
          </a:xfrm>
          <a:prstGeom prst="rect">
            <a:avLst/>
          </a:prstGeom>
        </p:spPr>
      </p:pic>
      <p:sp>
        <p:nvSpPr>
          <p:cNvPr id="6" name="Slide Number Placeholder 5">
            <a:extLst>
              <a:ext uri="{FF2B5EF4-FFF2-40B4-BE49-F238E27FC236}">
                <a16:creationId xmlns:a16="http://schemas.microsoft.com/office/drawing/2014/main" id="{09F75C2B-9A2B-4F59-90A8-5976FF4E3463}"/>
              </a:ext>
            </a:extLst>
          </p:cNvPr>
          <p:cNvSpPr>
            <a:spLocks noGrp="1"/>
          </p:cNvSpPr>
          <p:nvPr>
            <p:ph type="sldNum" sz="quarter" idx="12"/>
          </p:nvPr>
        </p:nvSpPr>
        <p:spPr/>
        <p:txBody>
          <a:bodyPr/>
          <a:lstStyle/>
          <a:p>
            <a:fld id="{08B412BA-8300-467B-A177-417653BA458C}" type="slidenum">
              <a:rPr lang="en-US" smtClean="0"/>
              <a:t>9</a:t>
            </a:fld>
            <a:endParaRPr lang="en-US"/>
          </a:p>
        </p:txBody>
      </p:sp>
    </p:spTree>
    <p:extLst>
      <p:ext uri="{BB962C8B-B14F-4D97-AF65-F5344CB8AC3E}">
        <p14:creationId xmlns:p14="http://schemas.microsoft.com/office/powerpoint/2010/main" val="36897646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TotalTime>
  <Words>1830</Words>
  <Application>Microsoft Office PowerPoint</Application>
  <PresentationFormat>Widescreen</PresentationFormat>
  <Paragraphs>392</Paragraphs>
  <Slides>62</Slides>
  <Notes>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Wingdings</vt:lpstr>
      <vt:lpstr>Office Theme</vt:lpstr>
      <vt:lpstr>Compilers Presentation</vt:lpstr>
      <vt:lpstr>Goob stuff</vt:lpstr>
      <vt:lpstr>Goob stuff</vt:lpstr>
      <vt:lpstr>Warning: These slides may be asynchronous a.k.a. nodejs</vt:lpstr>
      <vt:lpstr>Problem(s) wanted to solve</vt:lpstr>
      <vt:lpstr>Problem Actually solved</vt:lpstr>
      <vt:lpstr>DSL created</vt:lpstr>
      <vt:lpstr>Examples from DSL</vt:lpstr>
      <vt:lpstr>Steps in Compiling</vt:lpstr>
      <vt:lpstr>ANTLR – What is ANTLR?</vt:lpstr>
      <vt:lpstr>Option #1</vt:lpstr>
      <vt:lpstr>Option #2</vt:lpstr>
      <vt:lpstr>Option #3</vt:lpstr>
      <vt:lpstr>In English words, more or less</vt:lpstr>
      <vt:lpstr>In English words, more or less</vt:lpstr>
      <vt:lpstr>In English words, more or less</vt:lpstr>
      <vt:lpstr>ANTLR</vt:lpstr>
      <vt:lpstr>ANTLR Steps</vt:lpstr>
      <vt:lpstr>How ANTLR works</vt:lpstr>
      <vt:lpstr>Example</vt:lpstr>
      <vt:lpstr>PowerPoint Presentation</vt:lpstr>
      <vt:lpstr>Used by the Lexer:</vt:lpstr>
      <vt:lpstr>Used by the Parser</vt:lpstr>
      <vt:lpstr>Lexer – background and data structures</vt:lpstr>
      <vt:lpstr>Lexer – background and data structures</vt:lpstr>
      <vt:lpstr>PowerPoint Presentation</vt:lpstr>
      <vt:lpstr>Create Tokens – Token object just holds the info</vt:lpstr>
      <vt:lpstr>Little detour: GoobScraper.tokens  </vt:lpstr>
      <vt:lpstr>Emit() –what the lexer calls to call the token factory</vt:lpstr>
      <vt:lpstr>Lexer - algorithm</vt:lpstr>
      <vt:lpstr>Lexer - algorithm</vt:lpstr>
      <vt:lpstr>nextToken() Code Part 1/2</vt:lpstr>
      <vt:lpstr>nextToken() Code Part 2/2</vt:lpstr>
      <vt:lpstr>PowerPoint Presentation</vt:lpstr>
      <vt:lpstr>The elusive getInterpreter() method</vt:lpstr>
      <vt:lpstr>The elusive getInterpreter() method</vt:lpstr>
      <vt:lpstr>The elusive getInterpreter() method</vt:lpstr>
      <vt:lpstr>Parser: Maze == Tree - DFS</vt:lpstr>
      <vt:lpstr>Parser - פרסר</vt:lpstr>
      <vt:lpstr>Parser – Data Structures</vt:lpstr>
      <vt:lpstr>Parser – Algorithms</vt:lpstr>
      <vt:lpstr>Cool: DoubleKeyMap</vt:lpstr>
      <vt:lpstr>אורחים vs מלשינים:</vt:lpstr>
      <vt:lpstr>אורחים vs מלשינים:</vt:lpstr>
      <vt:lpstr>אורחים vs מלשינים: Video Example From the Simpsons</vt:lpstr>
      <vt:lpstr>PowerPoint Presentation</vt:lpstr>
      <vt:lpstr>Many classes generated:</vt:lpstr>
      <vt:lpstr>Let’s focus on 2:</vt:lpstr>
      <vt:lpstr>Similarities</vt:lpstr>
      <vt:lpstr>Differences:</vt:lpstr>
      <vt:lpstr>GoobScraperParser.java: Enter, accept, exit</vt:lpstr>
      <vt:lpstr>GoobScraperParser.java: States</vt:lpstr>
      <vt:lpstr>PowerPoint Presentation</vt:lpstr>
      <vt:lpstr>Class interactions</vt:lpstr>
      <vt:lpstr>Class interactions</vt:lpstr>
      <vt:lpstr>Architecture of Goob</vt:lpstr>
      <vt:lpstr>PowerPoint Presentation</vt:lpstr>
      <vt:lpstr>Comparison</vt:lpstr>
      <vt:lpstr>PowerPoint Presentation</vt:lpstr>
      <vt:lpstr>Commands in Goob</vt:lpstr>
      <vt:lpstr>Next Steps in the project:</vt:lpstr>
      <vt:lpstr>Summary of Goob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Compilers Presentation</dc:title>
  <dc:creator>Yair Wasserman</dc:creator>
  <cp:lastModifiedBy>Yair Wasserman</cp:lastModifiedBy>
  <cp:revision>43</cp:revision>
  <dcterms:created xsi:type="dcterms:W3CDTF">2019-05-15T21:46:14Z</dcterms:created>
  <dcterms:modified xsi:type="dcterms:W3CDTF">2019-05-16T22:00:26Z</dcterms:modified>
</cp:coreProperties>
</file>